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7" r:id="rId3"/>
    <p:sldId id="323" r:id="rId4"/>
    <p:sldId id="333" r:id="rId5"/>
    <p:sldId id="316" r:id="rId6"/>
    <p:sldId id="312" r:id="rId7"/>
    <p:sldId id="334" r:id="rId8"/>
    <p:sldId id="342" r:id="rId9"/>
    <p:sldId id="336" r:id="rId10"/>
    <p:sldId id="335" r:id="rId11"/>
    <p:sldId id="337" r:id="rId12"/>
    <p:sldId id="338" r:id="rId13"/>
    <p:sldId id="339" r:id="rId14"/>
    <p:sldId id="340" r:id="rId15"/>
    <p:sldId id="341" r:id="rId16"/>
    <p:sldId id="344" r:id="rId17"/>
    <p:sldId id="317" r:id="rId18"/>
  </p:sldIdLst>
  <p:sldSz cx="12192000" cy="6858000"/>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2" autoAdjust="0"/>
    <p:restoredTop sz="88007" autoAdjust="0"/>
  </p:normalViewPr>
  <p:slideViewPr>
    <p:cSldViewPr snapToGrid="0">
      <p:cViewPr varScale="1">
        <p:scale>
          <a:sx n="53" d="100"/>
          <a:sy n="53" d="100"/>
        </p:scale>
        <p:origin x="474" y="72"/>
      </p:cViewPr>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GB"/>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3B18525C-6B70-4616-9820-2CF82FFE2A79}" type="datetimeFigureOut">
              <a:rPr lang="en-GB" smtClean="0"/>
              <a:t>19/05/2018</a:t>
            </a:fld>
            <a:endParaRPr lang="en-GB"/>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en-GB"/>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GB"/>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dirty="0"/>
              <a:t>This lesson should take  about 2.5 - 3 hours.</a:t>
            </a:r>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topics &amp; activities for the lesson. Key: topics - public services, energy, transport, postal services, water, health care; activities - speaking, vocabulary,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13    b) 11   c) 8   d) 6  e) 4   f) 2   g) 7  h) 9  </a:t>
            </a:r>
            <a:r>
              <a:rPr lang="en-GB" dirty="0" err="1"/>
              <a:t>i</a:t>
            </a:r>
            <a:r>
              <a:rPr lang="en-GB" dirty="0"/>
              <a:t>) 5  j) 10 k) 3 l) 1</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153802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owner   ownership  privatise   privatisation  nationalise  nationalisation</a:t>
            </a:r>
          </a:p>
        </p:txBody>
      </p:sp>
      <p:sp>
        <p:nvSpPr>
          <p:cNvPr id="4" name="Slide Number Placeholder 3"/>
          <p:cNvSpPr>
            <a:spLocks noGrp="1"/>
          </p:cNvSpPr>
          <p:nvPr>
            <p:ph type="sldNum" sz="quarter" idx="10"/>
          </p:nvPr>
        </p:nvSpPr>
        <p:spPr/>
        <p:txBody>
          <a:bodyPr/>
          <a:lstStyle/>
          <a:p>
            <a:fld id="{93F6EEE3-AD53-41D3-B2BB-47C489C7D13C}" type="slidenum">
              <a:rPr lang="en-GB" smtClean="0"/>
              <a:t>4</a:t>
            </a:fld>
            <a:endParaRPr lang="en-GB"/>
          </a:p>
        </p:txBody>
      </p:sp>
    </p:spTree>
    <p:extLst>
      <p:ext uri="{BB962C8B-B14F-4D97-AF65-F5344CB8AC3E}">
        <p14:creationId xmlns:p14="http://schemas.microsoft.com/office/powerpoint/2010/main" val="286377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859667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6</a:t>
            </a:fld>
            <a:endParaRPr lang="en-GB"/>
          </a:p>
        </p:txBody>
      </p:sp>
    </p:spTree>
    <p:extLst>
      <p:ext uri="{BB962C8B-B14F-4D97-AF65-F5344CB8AC3E}">
        <p14:creationId xmlns:p14="http://schemas.microsoft.com/office/powerpoint/2010/main" val="1245807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texts can be </a:t>
            </a:r>
            <a:r>
              <a:rPr lang="en-GB" dirty="0" err="1"/>
              <a:t>shatred</a:t>
            </a:r>
            <a:r>
              <a:rPr lang="en-GB" dirty="0"/>
              <a:t> around 8 groups. The </a:t>
            </a:r>
            <a:r>
              <a:rPr lang="en-GB" dirty="0" err="1"/>
              <a:t>groips</a:t>
            </a:r>
            <a:r>
              <a:rPr lang="en-GB" dirty="0"/>
              <a:t> </a:t>
            </a:r>
            <a:r>
              <a:rPr lang="en-GB" dirty="0" err="1"/>
              <a:t>erad</a:t>
            </a:r>
            <a:r>
              <a:rPr lang="en-GB" dirty="0"/>
              <a:t> and confer on answers. You can regroup the class so that there is a member who has read each text in each group for a final comparison of answers.</a:t>
            </a:r>
          </a:p>
        </p:txBody>
      </p:sp>
      <p:sp>
        <p:nvSpPr>
          <p:cNvPr id="4" name="Slide Number Placeholder 3"/>
          <p:cNvSpPr>
            <a:spLocks noGrp="1"/>
          </p:cNvSpPr>
          <p:nvPr>
            <p:ph type="sldNum" sz="quarter" idx="10"/>
          </p:nvPr>
        </p:nvSpPr>
        <p:spPr/>
        <p:txBody>
          <a:bodyPr/>
          <a:lstStyle/>
          <a:p>
            <a:fld id="{93F6EEE3-AD53-41D3-B2BB-47C489C7D13C}" type="slidenum">
              <a:rPr lang="en-GB" smtClean="0"/>
              <a:t>8</a:t>
            </a:fld>
            <a:endParaRPr lang="en-GB"/>
          </a:p>
        </p:txBody>
      </p:sp>
    </p:spTree>
    <p:extLst>
      <p:ext uri="{BB962C8B-B14F-4D97-AF65-F5344CB8AC3E}">
        <p14:creationId xmlns:p14="http://schemas.microsoft.com/office/powerpoint/2010/main" val="3236125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Divide the class into Students A and B. Pair/group the Student As and have them work together to prepare questions. Pair up or group Student Bs and have them prepare points. Then pair off Student As and Student Bs to have interviews. Then he can swop as many times as possible to repeat the interviews. Listen and note errors and put them on the  board for the class to correct.</a:t>
            </a:r>
          </a:p>
        </p:txBody>
      </p:sp>
      <p:sp>
        <p:nvSpPr>
          <p:cNvPr id="4" name="Slide Number Placeholder 3"/>
          <p:cNvSpPr>
            <a:spLocks noGrp="1"/>
          </p:cNvSpPr>
          <p:nvPr>
            <p:ph type="sldNum" sz="quarter" idx="10"/>
          </p:nvPr>
        </p:nvSpPr>
        <p:spPr/>
        <p:txBody>
          <a:bodyPr/>
          <a:lstStyle/>
          <a:p>
            <a:fld id="{93F6EEE3-AD53-41D3-B2BB-47C489C7D13C}" type="slidenum">
              <a:rPr lang="en-GB" smtClean="0"/>
              <a:t>16</a:t>
            </a:fld>
            <a:endParaRPr lang="en-GB"/>
          </a:p>
        </p:txBody>
      </p:sp>
    </p:spTree>
    <p:extLst>
      <p:ext uri="{BB962C8B-B14F-4D97-AF65-F5344CB8AC3E}">
        <p14:creationId xmlns:p14="http://schemas.microsoft.com/office/powerpoint/2010/main" val="2927735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groups brainstorm ideas. Then they can write a paragraph on each topic for homework for a student in another class to read.</a:t>
            </a:r>
          </a:p>
        </p:txBody>
      </p:sp>
      <p:sp>
        <p:nvSpPr>
          <p:cNvPr id="4" name="Slide Number Placeholder 3"/>
          <p:cNvSpPr>
            <a:spLocks noGrp="1"/>
          </p:cNvSpPr>
          <p:nvPr>
            <p:ph type="sldNum" sz="quarter" idx="10"/>
          </p:nvPr>
        </p:nvSpPr>
        <p:spPr/>
        <p:txBody>
          <a:bodyPr/>
          <a:lstStyle/>
          <a:p>
            <a:fld id="{93F6EEE3-AD53-41D3-B2BB-47C489C7D13C}" type="slidenum">
              <a:rPr lang="en-GB" smtClean="0"/>
              <a:t>17</a:t>
            </a:fld>
            <a:endParaRPr lang="en-GB"/>
          </a:p>
        </p:txBody>
      </p:sp>
    </p:spTree>
    <p:extLst>
      <p:ext uri="{BB962C8B-B14F-4D97-AF65-F5344CB8AC3E}">
        <p14:creationId xmlns:p14="http://schemas.microsoft.com/office/powerpoint/2010/main" val="2716869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19/05/2018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19/05/2018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19/05/2018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19/05/2018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19/05/2018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19/05/2018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19/05/2018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19/05/2018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19/05/2018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19/05/2018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19/05/2018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19/05/2018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17.jp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3.jpg"/><Relationship Id="rId7" Type="http://schemas.openxmlformats.org/officeDocument/2006/relationships/image" Target="../media/image2.jp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0.gif"/><Relationship Id="rId5" Type="http://schemas.openxmlformats.org/officeDocument/2006/relationships/image" Target="../media/image5.jpeg"/><Relationship Id="rId10" Type="http://schemas.openxmlformats.org/officeDocument/2006/relationships/image" Target="../media/image9.jpeg"/><Relationship Id="rId4" Type="http://schemas.openxmlformats.org/officeDocument/2006/relationships/image" Target="../media/image4.jp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fontScale="90000"/>
          </a:bodyPr>
          <a:lstStyle/>
          <a:p>
            <a:r>
              <a:rPr lang="en-GB" sz="12000" b="1" dirty="0">
                <a:solidFill>
                  <a:srgbClr val="002060"/>
                </a:solidFill>
              </a:rPr>
              <a:t>People against privatisation?</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b="1" dirty="0"/>
              <a:t>New Internationalist Ready Lesson</a:t>
            </a:r>
          </a:p>
          <a:p>
            <a:r>
              <a:rPr lang="en-GB" sz="14400" b="1" dirty="0"/>
              <a:t>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pic>
        <p:nvPicPr>
          <p:cNvPr id="8" name="Picture 7">
            <a:extLst>
              <a:ext uri="{FF2B5EF4-FFF2-40B4-BE49-F238E27FC236}">
                <a16:creationId xmlns:a16="http://schemas.microsoft.com/office/drawing/2014/main" id="{C61D7A61-AE4A-4461-9C26-9492EF2EBA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 y="369658"/>
            <a:ext cx="2103120" cy="2103120"/>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15D4-7167-4427-8C99-F3699709DD3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577E4D4-B23E-4B69-A9F6-7D64D3D896D3}"/>
              </a:ext>
            </a:extLst>
          </p:cNvPr>
          <p:cNvSpPr>
            <a:spLocks noGrp="1"/>
          </p:cNvSpPr>
          <p:nvPr>
            <p:ph idx="1"/>
          </p:nvPr>
        </p:nvSpPr>
        <p:spPr>
          <a:xfrm>
            <a:off x="0" y="146304"/>
            <a:ext cx="12051792" cy="6547103"/>
          </a:xfrm>
        </p:spPr>
        <p:txBody>
          <a:bodyPr>
            <a:normAutofit fontScale="92500"/>
          </a:bodyPr>
          <a:lstStyle/>
          <a:p>
            <a:pPr marL="0" indent="0">
              <a:buNone/>
            </a:pPr>
            <a:r>
              <a:rPr lang="en-GB" sz="4000" b="1" dirty="0"/>
              <a:t>Bolivia: oil </a:t>
            </a:r>
          </a:p>
          <a:p>
            <a:pPr marL="0" indent="0">
              <a:buNone/>
            </a:pPr>
            <a:r>
              <a:rPr lang="en-GB" sz="4000" b="1" dirty="0"/>
              <a:t>A referendum showed that 92 per cent of the Bolivian people supported renationalising the country’s hydrocarbons sector. And so president Evo Morales did that in 2006. The oil and gas fields became national property. There were still private companies but they had a very small share and could make much smaller profits. What were the results? After ten years the state had collected $31.5 billion, compared to $3.5bn in the ten years before. GDP went up 300 per cent and public spending increased by 750 per cent. Then electricity, pensions, and telecommunications were also brought back to public ownership. </a:t>
            </a:r>
          </a:p>
          <a:p>
            <a:pPr marL="0" indent="0">
              <a:buNone/>
            </a:pPr>
            <a:endParaRPr lang="en-GB" dirty="0"/>
          </a:p>
        </p:txBody>
      </p:sp>
    </p:spTree>
    <p:extLst>
      <p:ext uri="{BB962C8B-B14F-4D97-AF65-F5344CB8AC3E}">
        <p14:creationId xmlns:p14="http://schemas.microsoft.com/office/powerpoint/2010/main" val="1285793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50ADD-157D-4FBB-9E22-66B50E02C24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E99BDF3-D2A4-4E4D-8924-624BDA7234B1}"/>
              </a:ext>
            </a:extLst>
          </p:cNvPr>
          <p:cNvSpPr>
            <a:spLocks noGrp="1"/>
          </p:cNvSpPr>
          <p:nvPr>
            <p:ph idx="1"/>
          </p:nvPr>
        </p:nvSpPr>
        <p:spPr>
          <a:xfrm>
            <a:off x="182880" y="146304"/>
            <a:ext cx="11832336" cy="6510527"/>
          </a:xfrm>
        </p:spPr>
        <p:txBody>
          <a:bodyPr/>
          <a:lstStyle/>
          <a:p>
            <a:pPr marL="0" indent="0">
              <a:buNone/>
            </a:pPr>
            <a:r>
              <a:rPr lang="en-GB" sz="3200" b="1" dirty="0"/>
              <a:t>Argentina: the post </a:t>
            </a:r>
          </a:p>
          <a:p>
            <a:pPr marL="0" indent="0">
              <a:buNone/>
            </a:pPr>
            <a:r>
              <a:rPr lang="en-GB" sz="3200" b="1" dirty="0"/>
              <a:t>When Argentina gave its postal service to investment company, Grupo </a:t>
            </a:r>
            <a:r>
              <a:rPr lang="en-GB" sz="3200" b="1" dirty="0" err="1"/>
              <a:t>Macri</a:t>
            </a:r>
            <a:r>
              <a:rPr lang="en-GB" sz="3200" b="1" dirty="0"/>
              <a:t> in 1997, things went badly wrong. Service provision went down fast, prices went up fast and they did not make the royalty payments to the government. The service made a loss. In 2003, the government took back this service, and costs, reliability and accountability were all much better. Rural services, which were there before, were brought back again. But the story of the debts from failed privatisation continues. Grupo </a:t>
            </a:r>
            <a:r>
              <a:rPr lang="en-GB" sz="3200" b="1" dirty="0" err="1"/>
              <a:t>Macri</a:t>
            </a:r>
            <a:r>
              <a:rPr lang="en-GB" sz="3200" b="1" dirty="0"/>
              <a:t> is the family company of the new president Mauricio </a:t>
            </a:r>
            <a:r>
              <a:rPr lang="en-GB" sz="3200" b="1" dirty="0" err="1"/>
              <a:t>Macri</a:t>
            </a:r>
            <a:r>
              <a:rPr lang="en-GB" sz="3200" b="1" dirty="0"/>
              <a:t>. He gave his shares to his children before he was elected. In June 2016, his government agreed to forgive $296 million of the company’s debt. The president says there is no conflict of interest. </a:t>
            </a:r>
          </a:p>
          <a:p>
            <a:endParaRPr lang="en-GB" dirty="0"/>
          </a:p>
        </p:txBody>
      </p:sp>
    </p:spTree>
    <p:extLst>
      <p:ext uri="{BB962C8B-B14F-4D97-AF65-F5344CB8AC3E}">
        <p14:creationId xmlns:p14="http://schemas.microsoft.com/office/powerpoint/2010/main" val="3597302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3BAA3-54C4-4B7A-87E8-FC9B2E81226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68FF7B6-3111-4D39-8662-2139AD13D444}"/>
              </a:ext>
            </a:extLst>
          </p:cNvPr>
          <p:cNvSpPr>
            <a:spLocks noGrp="1"/>
          </p:cNvSpPr>
          <p:nvPr>
            <p:ph idx="1"/>
          </p:nvPr>
        </p:nvSpPr>
        <p:spPr>
          <a:xfrm>
            <a:off x="164592" y="128016"/>
            <a:ext cx="12027408" cy="6729984"/>
          </a:xfrm>
        </p:spPr>
        <p:txBody>
          <a:bodyPr>
            <a:normAutofit/>
          </a:bodyPr>
          <a:lstStyle/>
          <a:p>
            <a:pPr marL="0" indent="0">
              <a:buNone/>
            </a:pPr>
            <a:r>
              <a:rPr lang="en-GB" b="1" dirty="0"/>
              <a:t>France: water </a:t>
            </a:r>
          </a:p>
          <a:p>
            <a:pPr marL="0" indent="0">
              <a:buNone/>
            </a:pPr>
            <a:r>
              <a:rPr lang="en-GB" b="1" dirty="0"/>
              <a:t>French water multinational companies are involved in problems across the world. And the level of privatization of water services in France is still high. But there has been more and more interest in giving services back to the state since the mid-2000s. Two big cities – Grenoble and Paris – are now models of democratic public ownership. A third of Grenoble’s water board directors are civil society representatives. Paris has staff, users, and civic associations represented on the board with full voting rights. </a:t>
            </a:r>
          </a:p>
          <a:p>
            <a:pPr marL="0" indent="0">
              <a:buNone/>
            </a:pPr>
            <a:r>
              <a:rPr lang="en-GB" b="1" dirty="0"/>
              <a:t>They are trying to guarantee a right to water with free public water fountains and money back for the poorest residents. And they are taking seriously sustainability and conservation. And they are doing well with price and quality. In Paris there are savings of $36 million per year since public ownership in 2010 and lower prices for customers. In Grenoble, investment in infrastructure has increased 300 per cent without raising bills. </a:t>
            </a:r>
          </a:p>
        </p:txBody>
      </p:sp>
    </p:spTree>
    <p:extLst>
      <p:ext uri="{BB962C8B-B14F-4D97-AF65-F5344CB8AC3E}">
        <p14:creationId xmlns:p14="http://schemas.microsoft.com/office/powerpoint/2010/main" val="1959787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71DDD-5219-4683-951B-8EAD41464F7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6CC126C-1367-4DAF-843C-635ECBDCC81F}"/>
              </a:ext>
            </a:extLst>
          </p:cNvPr>
          <p:cNvSpPr>
            <a:spLocks noGrp="1"/>
          </p:cNvSpPr>
          <p:nvPr>
            <p:ph idx="1"/>
          </p:nvPr>
        </p:nvSpPr>
        <p:spPr>
          <a:xfrm>
            <a:off x="146304" y="164592"/>
            <a:ext cx="12045696" cy="6328283"/>
          </a:xfrm>
        </p:spPr>
        <p:txBody>
          <a:bodyPr>
            <a:normAutofit lnSpcReduction="10000"/>
          </a:bodyPr>
          <a:lstStyle/>
          <a:p>
            <a:pPr marL="0" indent="0">
              <a:buNone/>
            </a:pPr>
            <a:r>
              <a:rPr lang="en-GB" sz="4000" b="1" dirty="0"/>
              <a:t>Nigeria: water </a:t>
            </a:r>
          </a:p>
          <a:p>
            <a:pPr marL="0" indent="0">
              <a:buNone/>
            </a:pPr>
            <a:r>
              <a:rPr lang="en-GB" sz="4000" b="1" dirty="0"/>
              <a:t>There has been a popular people’s campaign against the government’s plan for public-private partnership for water in Lagos. And it has stopped privatisation since 2014. The Our Water Our Rights campaign is led by Environmental Rights Action. It has not yet made the government change its mind about the planned privatisation, but it has succeeded in getting it to give $185 million to help the city’s water crisis. They have contacted other anti-privatisation campaigns around the world and the demand is for democratic public ownership. </a:t>
            </a:r>
          </a:p>
          <a:p>
            <a:endParaRPr lang="en-GB" dirty="0"/>
          </a:p>
        </p:txBody>
      </p:sp>
    </p:spTree>
    <p:extLst>
      <p:ext uri="{BB962C8B-B14F-4D97-AF65-F5344CB8AC3E}">
        <p14:creationId xmlns:p14="http://schemas.microsoft.com/office/powerpoint/2010/main" val="962803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6A97D-7D15-4863-8C2B-1A5C2846E25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342B1A4-C343-481B-A3A8-0EC9102AD312}"/>
              </a:ext>
            </a:extLst>
          </p:cNvPr>
          <p:cNvSpPr>
            <a:spLocks noGrp="1"/>
          </p:cNvSpPr>
          <p:nvPr>
            <p:ph idx="1"/>
          </p:nvPr>
        </p:nvSpPr>
        <p:spPr>
          <a:xfrm>
            <a:off x="128016" y="219456"/>
            <a:ext cx="12063984" cy="6273419"/>
          </a:xfrm>
        </p:spPr>
        <p:txBody>
          <a:bodyPr>
            <a:normAutofit lnSpcReduction="10000"/>
          </a:bodyPr>
          <a:lstStyle/>
          <a:p>
            <a:pPr marL="0" indent="0">
              <a:buNone/>
            </a:pPr>
            <a:r>
              <a:rPr lang="en-GB" sz="3200" b="1" dirty="0"/>
              <a:t>Germany: energy </a:t>
            </a:r>
          </a:p>
          <a:p>
            <a:pPr marL="0" indent="0">
              <a:buNone/>
            </a:pPr>
            <a:r>
              <a:rPr lang="en-GB" sz="3200" b="1" dirty="0"/>
              <a:t>Since 2005, there have been 248 private energy sectors given back to city governments in Germany. A big dissatisfaction with big energy companies has played an important part. The companies have failed to meet the public demand for renewable energy. There is the feeling that city governments lost control over energy provision and, in many places bills went up. </a:t>
            </a:r>
          </a:p>
          <a:p>
            <a:pPr marL="0" indent="0">
              <a:buNone/>
            </a:pPr>
            <a:r>
              <a:rPr lang="en-GB" sz="3200" b="1" dirty="0"/>
              <a:t>In 2009, the city of Hamburg started an energy organisation to provide ‘climate-friendly electricity, which is non-nuclear and coal-free’ and infrastructure organised by the city. Their solar power plans involved people and local businesses as investors. Over 100,000 clients signed up for locally produced renewable energy. In 2013 there was a referendum to make the government take back all the energy - electricity, heating, and gas. The electricity came back in 2015, and the gas will follow in 2018-19</a:t>
            </a:r>
            <a:r>
              <a:rPr lang="en-GB" b="1" dirty="0"/>
              <a:t>. </a:t>
            </a:r>
          </a:p>
          <a:p>
            <a:endParaRPr lang="en-GB" dirty="0"/>
          </a:p>
        </p:txBody>
      </p:sp>
    </p:spTree>
    <p:extLst>
      <p:ext uri="{BB962C8B-B14F-4D97-AF65-F5344CB8AC3E}">
        <p14:creationId xmlns:p14="http://schemas.microsoft.com/office/powerpoint/2010/main" val="67174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6C25E-FEA8-48F7-9FE0-2F35DA0FF1C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EB5FA37-C428-4D74-AD51-F19F0B8D9737}"/>
              </a:ext>
            </a:extLst>
          </p:cNvPr>
          <p:cNvSpPr>
            <a:spLocks noGrp="1"/>
          </p:cNvSpPr>
          <p:nvPr>
            <p:ph idx="1"/>
          </p:nvPr>
        </p:nvSpPr>
        <p:spPr>
          <a:xfrm>
            <a:off x="0" y="201168"/>
            <a:ext cx="12192000" cy="6656831"/>
          </a:xfrm>
        </p:spPr>
        <p:txBody>
          <a:bodyPr/>
          <a:lstStyle/>
          <a:p>
            <a:pPr marL="0" indent="0">
              <a:buNone/>
            </a:pPr>
            <a:r>
              <a:rPr lang="en-GB" sz="3200" b="1" dirty="0"/>
              <a:t>India: health </a:t>
            </a:r>
          </a:p>
          <a:p>
            <a:pPr marL="0" indent="0">
              <a:buNone/>
            </a:pPr>
            <a:r>
              <a:rPr lang="en-GB" sz="3200" b="1" dirty="0"/>
              <a:t>The </a:t>
            </a:r>
            <a:r>
              <a:rPr lang="en-GB" sz="3200" b="1" dirty="0" err="1"/>
              <a:t>Aam</a:t>
            </a:r>
            <a:r>
              <a:rPr lang="en-GB" sz="3200" b="1" dirty="0"/>
              <a:t> </a:t>
            </a:r>
            <a:r>
              <a:rPr lang="en-GB" sz="3200" b="1" dirty="0" err="1"/>
              <a:t>Aadmi</a:t>
            </a:r>
            <a:r>
              <a:rPr lang="en-GB" sz="3200" b="1" dirty="0"/>
              <a:t> Party (Common Man Party) won the election in Delhi in 2015 and they brought a badly needed health plan. The Party planned to open 1,000 Mohalla local clinics across the city to give free healthcare. There were 164 clinics by March 2018. These are simple portacabins with a doctor, a nurse, a pharmacist, and a lab technician. They are the first stop for common illnesses and they offer 110 essential drugs and 212 diagnostic tests. There were over five million consultations by the end of 2017. There are also plans to open 100 dental clinics. </a:t>
            </a:r>
          </a:p>
          <a:p>
            <a:pPr marL="0" indent="0">
              <a:buNone/>
            </a:pPr>
            <a:r>
              <a:rPr lang="en-GB" sz="3200" b="1" dirty="0"/>
              <a:t>Most Indians have to use expensive private care or wait in long queues at government hospitals. Now the poorest people of Delhi have a service to meet their needs. </a:t>
            </a:r>
          </a:p>
          <a:p>
            <a:endParaRPr lang="en-GB" dirty="0"/>
          </a:p>
        </p:txBody>
      </p:sp>
    </p:spTree>
    <p:extLst>
      <p:ext uri="{BB962C8B-B14F-4D97-AF65-F5344CB8AC3E}">
        <p14:creationId xmlns:p14="http://schemas.microsoft.com/office/powerpoint/2010/main" val="2581470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EF5B-0043-43AA-9231-4E95C5D7C269}"/>
              </a:ext>
            </a:extLst>
          </p:cNvPr>
          <p:cNvSpPr>
            <a:spLocks noGrp="1"/>
          </p:cNvSpPr>
          <p:nvPr>
            <p:ph type="title"/>
          </p:nvPr>
        </p:nvSpPr>
        <p:spPr/>
        <p:txBody>
          <a:bodyPr/>
          <a:lstStyle/>
          <a:p>
            <a:pPr algn="ctr"/>
            <a:r>
              <a:rPr lang="en-GB" b="1" dirty="0">
                <a:solidFill>
                  <a:srgbClr val="002060"/>
                </a:solidFill>
              </a:rPr>
              <a:t>The Interview</a:t>
            </a:r>
          </a:p>
        </p:txBody>
      </p:sp>
      <p:sp>
        <p:nvSpPr>
          <p:cNvPr id="3" name="Text Placeholder 2">
            <a:extLst>
              <a:ext uri="{FF2B5EF4-FFF2-40B4-BE49-F238E27FC236}">
                <a16:creationId xmlns:a16="http://schemas.microsoft.com/office/drawing/2014/main" id="{C5B338A6-DEDA-421C-9592-A8FF50ACC60F}"/>
              </a:ext>
            </a:extLst>
          </p:cNvPr>
          <p:cNvSpPr>
            <a:spLocks noGrp="1"/>
          </p:cNvSpPr>
          <p:nvPr>
            <p:ph type="body" idx="1"/>
          </p:nvPr>
        </p:nvSpPr>
        <p:spPr>
          <a:xfrm>
            <a:off x="839788" y="1681163"/>
            <a:ext cx="5157787" cy="45719"/>
          </a:xfrm>
        </p:spPr>
        <p:txBody>
          <a:bodyPr>
            <a:normAutofit fontScale="25000" lnSpcReduction="20000"/>
          </a:bodyPr>
          <a:lstStyle/>
          <a:p>
            <a:endParaRPr lang="en-GB" dirty="0"/>
          </a:p>
        </p:txBody>
      </p:sp>
      <p:sp>
        <p:nvSpPr>
          <p:cNvPr id="4" name="Content Placeholder 3">
            <a:extLst>
              <a:ext uri="{FF2B5EF4-FFF2-40B4-BE49-F238E27FC236}">
                <a16:creationId xmlns:a16="http://schemas.microsoft.com/office/drawing/2014/main" id="{DF11DDD1-969C-4913-B428-19F0C9911BCE}"/>
              </a:ext>
            </a:extLst>
          </p:cNvPr>
          <p:cNvSpPr>
            <a:spLocks noGrp="1"/>
          </p:cNvSpPr>
          <p:nvPr>
            <p:ph sz="half" idx="2"/>
          </p:nvPr>
        </p:nvSpPr>
        <p:spPr>
          <a:xfrm>
            <a:off x="839788" y="1316736"/>
            <a:ext cx="5157787" cy="5312663"/>
          </a:xfrm>
        </p:spPr>
        <p:txBody>
          <a:bodyPr>
            <a:normAutofit fontScale="77500" lnSpcReduction="20000"/>
          </a:bodyPr>
          <a:lstStyle/>
          <a:p>
            <a:pPr marL="0" indent="0">
              <a:buNone/>
            </a:pPr>
            <a:r>
              <a:rPr lang="en-GB" dirty="0"/>
              <a:t>                                         </a:t>
            </a:r>
            <a:r>
              <a:rPr lang="en-GB" sz="3600" i="1" dirty="0">
                <a:solidFill>
                  <a:srgbClr val="002060"/>
                </a:solidFill>
              </a:rPr>
              <a:t>                </a:t>
            </a:r>
          </a:p>
          <a:p>
            <a:pPr marL="0" indent="0">
              <a:buNone/>
            </a:pPr>
            <a:r>
              <a:rPr lang="en-GB" sz="3600" b="1" dirty="0">
                <a:solidFill>
                  <a:srgbClr val="002060"/>
                </a:solidFill>
              </a:rPr>
              <a:t>Student A</a:t>
            </a:r>
          </a:p>
          <a:p>
            <a:pPr marL="0" indent="0">
              <a:buNone/>
            </a:pPr>
            <a:endParaRPr lang="en-GB" sz="3600" b="1" i="1" dirty="0">
              <a:solidFill>
                <a:srgbClr val="002060"/>
              </a:solidFill>
            </a:endParaRPr>
          </a:p>
          <a:p>
            <a:pPr marL="0" indent="0">
              <a:buNone/>
            </a:pPr>
            <a:r>
              <a:rPr lang="en-GB" sz="3800" b="1" i="1" dirty="0">
                <a:solidFill>
                  <a:srgbClr val="002060"/>
                </a:solidFill>
              </a:rPr>
              <a:t>You will interview Cat Hobbs.</a:t>
            </a:r>
          </a:p>
          <a:p>
            <a:pPr marL="0" indent="0">
              <a:buNone/>
            </a:pPr>
            <a:r>
              <a:rPr lang="en-GB" sz="3800" b="1" i="1" dirty="0">
                <a:solidFill>
                  <a:srgbClr val="002060"/>
                </a:solidFill>
              </a:rPr>
              <a:t>She is the founder and director</a:t>
            </a:r>
          </a:p>
          <a:p>
            <a:pPr marL="0" indent="0">
              <a:buNone/>
            </a:pPr>
            <a:r>
              <a:rPr lang="en-GB" sz="3800" b="1" i="1" dirty="0">
                <a:solidFill>
                  <a:srgbClr val="002060"/>
                </a:solidFill>
              </a:rPr>
              <a:t>of We Own It in the UK. She</a:t>
            </a:r>
          </a:p>
          <a:p>
            <a:pPr marL="0" indent="0">
              <a:buNone/>
            </a:pPr>
            <a:r>
              <a:rPr lang="en-GB" sz="3800" b="1" i="1" dirty="0">
                <a:solidFill>
                  <a:srgbClr val="002060"/>
                </a:solidFill>
              </a:rPr>
              <a:t>campaigns to end</a:t>
            </a:r>
          </a:p>
          <a:p>
            <a:pPr marL="0" indent="0">
              <a:buNone/>
            </a:pPr>
            <a:r>
              <a:rPr lang="en-GB" sz="3800" b="1" i="1" dirty="0">
                <a:solidFill>
                  <a:srgbClr val="002060"/>
                </a:solidFill>
              </a:rPr>
              <a:t> privatisation.</a:t>
            </a:r>
          </a:p>
          <a:p>
            <a:pPr marL="0" indent="0">
              <a:buNone/>
            </a:pPr>
            <a:endParaRPr lang="en-GB" sz="3800" b="1" i="1" dirty="0">
              <a:solidFill>
                <a:srgbClr val="002060"/>
              </a:solidFill>
            </a:endParaRPr>
          </a:p>
          <a:p>
            <a:pPr marL="0" indent="0">
              <a:buNone/>
            </a:pPr>
            <a:r>
              <a:rPr lang="en-GB" sz="3800" b="1" i="1" dirty="0">
                <a:solidFill>
                  <a:srgbClr val="002060"/>
                </a:solidFill>
              </a:rPr>
              <a:t>Make a lost of 4-6 questions</a:t>
            </a:r>
          </a:p>
          <a:p>
            <a:pPr marL="0" indent="0">
              <a:buNone/>
            </a:pPr>
            <a:r>
              <a:rPr lang="en-GB" sz="3800" b="1" i="1" dirty="0">
                <a:solidFill>
                  <a:srgbClr val="002060"/>
                </a:solidFill>
              </a:rPr>
              <a:t>to ask her</a:t>
            </a:r>
            <a:r>
              <a:rPr lang="en-GB" sz="3800" b="1" i="1" dirty="0"/>
              <a:t>.</a:t>
            </a:r>
          </a:p>
          <a:p>
            <a:pPr marL="0" indent="0">
              <a:buNone/>
            </a:pPr>
            <a:endParaRPr lang="en-GB" dirty="0"/>
          </a:p>
        </p:txBody>
      </p:sp>
      <p:sp>
        <p:nvSpPr>
          <p:cNvPr id="5" name="Text Placeholder 4">
            <a:extLst>
              <a:ext uri="{FF2B5EF4-FFF2-40B4-BE49-F238E27FC236}">
                <a16:creationId xmlns:a16="http://schemas.microsoft.com/office/drawing/2014/main" id="{BDB26BEA-87AE-4107-8EA9-33068B1069DD}"/>
              </a:ext>
            </a:extLst>
          </p:cNvPr>
          <p:cNvSpPr>
            <a:spLocks noGrp="1"/>
          </p:cNvSpPr>
          <p:nvPr>
            <p:ph type="body" sz="quarter" idx="3"/>
          </p:nvPr>
        </p:nvSpPr>
        <p:spPr>
          <a:xfrm>
            <a:off x="6172200" y="1681163"/>
            <a:ext cx="5183188" cy="348805"/>
          </a:xfrm>
        </p:spPr>
        <p:txBody>
          <a:bodyPr>
            <a:normAutofit fontScale="25000" lnSpcReduction="20000"/>
          </a:bodyPr>
          <a:lstStyle/>
          <a:p>
            <a:endParaRPr lang="en-GB" dirty="0"/>
          </a:p>
        </p:txBody>
      </p:sp>
      <p:sp>
        <p:nvSpPr>
          <p:cNvPr id="6" name="Content Placeholder 5">
            <a:extLst>
              <a:ext uri="{FF2B5EF4-FFF2-40B4-BE49-F238E27FC236}">
                <a16:creationId xmlns:a16="http://schemas.microsoft.com/office/drawing/2014/main" id="{27FD8D9C-3CFC-439B-AC68-B473A5158FCE}"/>
              </a:ext>
            </a:extLst>
          </p:cNvPr>
          <p:cNvSpPr>
            <a:spLocks noGrp="1"/>
          </p:cNvSpPr>
          <p:nvPr>
            <p:ph sz="quarter" idx="4"/>
          </p:nvPr>
        </p:nvSpPr>
        <p:spPr>
          <a:xfrm>
            <a:off x="6172200" y="1726882"/>
            <a:ext cx="5183188" cy="4765993"/>
          </a:xfrm>
        </p:spPr>
        <p:txBody>
          <a:bodyPr>
            <a:normAutofit fontScale="77500" lnSpcReduction="20000"/>
          </a:bodyPr>
          <a:lstStyle/>
          <a:p>
            <a:pPr marL="0" indent="0">
              <a:buNone/>
            </a:pPr>
            <a:r>
              <a:rPr lang="en-GB" sz="3900" b="1" dirty="0">
                <a:solidFill>
                  <a:srgbClr val="002060"/>
                </a:solidFill>
              </a:rPr>
              <a:t>Student B</a:t>
            </a:r>
          </a:p>
          <a:p>
            <a:pPr marL="0" indent="0">
              <a:buNone/>
            </a:pPr>
            <a:endParaRPr lang="en-GB" sz="3900" dirty="0">
              <a:solidFill>
                <a:srgbClr val="002060"/>
              </a:solidFill>
            </a:endParaRPr>
          </a:p>
          <a:p>
            <a:pPr marL="0" indent="0">
              <a:buNone/>
            </a:pPr>
            <a:r>
              <a:rPr lang="en-GB" sz="3900" b="1" i="1" dirty="0">
                <a:solidFill>
                  <a:srgbClr val="002060"/>
                </a:solidFill>
              </a:rPr>
              <a:t>You are Cat Hobbs. You are      </a:t>
            </a:r>
          </a:p>
          <a:p>
            <a:pPr marL="0" indent="0">
              <a:buNone/>
            </a:pPr>
            <a:r>
              <a:rPr lang="en-GB" sz="3900" b="1" i="1" dirty="0">
                <a:solidFill>
                  <a:srgbClr val="002060"/>
                </a:solidFill>
              </a:rPr>
              <a:t>the founder and director</a:t>
            </a:r>
          </a:p>
          <a:p>
            <a:pPr marL="0" indent="0">
              <a:buNone/>
            </a:pPr>
            <a:r>
              <a:rPr lang="en-GB" sz="3900" b="1" i="1" dirty="0">
                <a:solidFill>
                  <a:srgbClr val="002060"/>
                </a:solidFill>
              </a:rPr>
              <a:t>of We Own It in the UK. You Campaign to end privatisation.</a:t>
            </a:r>
          </a:p>
          <a:p>
            <a:pPr marL="0" indent="0">
              <a:buNone/>
            </a:pPr>
            <a:endParaRPr lang="en-GB" sz="3900" b="1" i="1" dirty="0">
              <a:solidFill>
                <a:srgbClr val="002060"/>
              </a:solidFill>
            </a:endParaRPr>
          </a:p>
          <a:p>
            <a:pPr marL="0" indent="0">
              <a:buNone/>
            </a:pPr>
            <a:r>
              <a:rPr lang="en-GB" sz="3900" b="1" i="1" dirty="0">
                <a:solidFill>
                  <a:srgbClr val="002060"/>
                </a:solidFill>
              </a:rPr>
              <a:t>Make a list of 4-6 reasons why you want to end privatisation</a:t>
            </a:r>
            <a:r>
              <a:rPr lang="en-GB" sz="3900" i="1" dirty="0">
                <a:solidFill>
                  <a:srgbClr val="002060"/>
                </a:solidFill>
              </a:rPr>
              <a:t>.</a:t>
            </a:r>
          </a:p>
          <a:p>
            <a:pPr marL="0" indent="0">
              <a:buNone/>
            </a:pPr>
            <a:endParaRPr lang="en-GB" dirty="0"/>
          </a:p>
        </p:txBody>
      </p:sp>
    </p:spTree>
    <p:extLst>
      <p:ext uri="{BB962C8B-B14F-4D97-AF65-F5344CB8AC3E}">
        <p14:creationId xmlns:p14="http://schemas.microsoft.com/office/powerpoint/2010/main" val="3411636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BAC73-E216-4966-B6B7-27332260EBCA}"/>
              </a:ext>
            </a:extLst>
          </p:cNvPr>
          <p:cNvSpPr>
            <a:spLocks noGrp="1"/>
          </p:cNvSpPr>
          <p:nvPr>
            <p:ph type="title"/>
          </p:nvPr>
        </p:nvSpPr>
        <p:spPr/>
        <p:txBody>
          <a:bodyPr/>
          <a:lstStyle/>
          <a:p>
            <a:r>
              <a:rPr lang="en-GB" b="1" dirty="0"/>
              <a:t>Homework</a:t>
            </a:r>
          </a:p>
        </p:txBody>
      </p:sp>
      <p:sp>
        <p:nvSpPr>
          <p:cNvPr id="3" name="Content Placeholder 2">
            <a:extLst>
              <a:ext uri="{FF2B5EF4-FFF2-40B4-BE49-F238E27FC236}">
                <a16:creationId xmlns:a16="http://schemas.microsoft.com/office/drawing/2014/main" id="{EB7B808E-75CF-4ABB-8506-4EEAD100126F}"/>
              </a:ext>
            </a:extLst>
          </p:cNvPr>
          <p:cNvSpPr>
            <a:spLocks noGrp="1"/>
          </p:cNvSpPr>
          <p:nvPr>
            <p:ph idx="1"/>
          </p:nvPr>
        </p:nvSpPr>
        <p:spPr>
          <a:xfrm>
            <a:off x="838200" y="1770761"/>
            <a:ext cx="10515600" cy="4351338"/>
          </a:xfrm>
        </p:spPr>
        <p:txBody>
          <a:bodyPr>
            <a:normAutofit/>
          </a:bodyPr>
          <a:lstStyle/>
          <a:p>
            <a:pPr marL="0" indent="0">
              <a:buNone/>
            </a:pPr>
            <a:endParaRPr lang="en-GB" sz="4800" b="1" dirty="0"/>
          </a:p>
          <a:p>
            <a:pPr marL="0" indent="0">
              <a:buNone/>
            </a:pPr>
            <a:endParaRPr lang="en-GB" sz="4800" b="1" dirty="0"/>
          </a:p>
          <a:p>
            <a:pPr marL="0" indent="0">
              <a:buNone/>
            </a:pPr>
            <a:endParaRPr lang="en-GB" sz="4800" b="1" dirty="0"/>
          </a:p>
          <a:p>
            <a:pPr marL="0" indent="0">
              <a:buNone/>
            </a:pPr>
            <a:r>
              <a:rPr lang="en-GB" sz="4800" b="1" dirty="0">
                <a:solidFill>
                  <a:srgbClr val="002060"/>
                </a:solidFill>
              </a:rPr>
              <a:t>The advantages and disadvantages of private and public ownership of services</a:t>
            </a:r>
            <a:r>
              <a:rPr lang="en-GB" sz="4800" b="1" dirty="0"/>
              <a:t>.</a:t>
            </a:r>
          </a:p>
        </p:txBody>
      </p:sp>
      <p:pic>
        <p:nvPicPr>
          <p:cNvPr id="5" name="Content Placeholder 3">
            <a:extLst>
              <a:ext uri="{FF2B5EF4-FFF2-40B4-BE49-F238E27FC236}">
                <a16:creationId xmlns:a16="http://schemas.microsoft.com/office/drawing/2014/main" id="{E605234F-DDEE-4AF2-A666-DA99359AEB5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20002716">
            <a:off x="1414905" y="1932273"/>
            <a:ext cx="2410691" cy="1891145"/>
          </a:xfrm>
          <a:prstGeom prst="rect">
            <a:avLst/>
          </a:prstGeom>
        </p:spPr>
      </p:pic>
      <p:pic>
        <p:nvPicPr>
          <p:cNvPr id="7" name="Picture 6">
            <a:extLst>
              <a:ext uri="{FF2B5EF4-FFF2-40B4-BE49-F238E27FC236}">
                <a16:creationId xmlns:a16="http://schemas.microsoft.com/office/drawing/2014/main" id="{F269AE1D-28CD-466A-94BB-316F22DBB3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37022" y="905669"/>
            <a:ext cx="1173480" cy="1173480"/>
          </a:xfrm>
          <a:prstGeom prst="rect">
            <a:avLst/>
          </a:prstGeom>
        </p:spPr>
      </p:pic>
      <p:pic>
        <p:nvPicPr>
          <p:cNvPr id="9" name="Picture 8">
            <a:extLst>
              <a:ext uri="{FF2B5EF4-FFF2-40B4-BE49-F238E27FC236}">
                <a16:creationId xmlns:a16="http://schemas.microsoft.com/office/drawing/2014/main" id="{D6FB50DE-4C7F-46F5-B3D2-AAA897670A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6522" y="2293606"/>
            <a:ext cx="1554480" cy="1554480"/>
          </a:xfrm>
          <a:prstGeom prst="rect">
            <a:avLst/>
          </a:prstGeom>
        </p:spPr>
      </p:pic>
      <p:pic>
        <p:nvPicPr>
          <p:cNvPr id="10" name="Picture 9">
            <a:extLst>
              <a:ext uri="{FF2B5EF4-FFF2-40B4-BE49-F238E27FC236}">
                <a16:creationId xmlns:a16="http://schemas.microsoft.com/office/drawing/2014/main" id="{09073FE5-04CA-4EDF-B542-0D6A49F1C59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21091" y="1027906"/>
            <a:ext cx="2103120" cy="2103120"/>
          </a:xfrm>
          <a:prstGeom prst="rect">
            <a:avLst/>
          </a:prstGeom>
        </p:spPr>
      </p:pic>
    </p:spTree>
    <p:extLst>
      <p:ext uri="{BB962C8B-B14F-4D97-AF65-F5344CB8AC3E}">
        <p14:creationId xmlns:p14="http://schemas.microsoft.com/office/powerpoint/2010/main" val="4291511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a:t>
            </a:r>
            <a:r>
              <a:rPr lang="en-GB" sz="8800" b="1" dirty="0">
                <a:solidFill>
                  <a:srgbClr val="002060"/>
                </a:solidFill>
              </a:rPr>
              <a:t>This lesson:</a:t>
            </a:r>
          </a:p>
        </p:txBody>
      </p:sp>
      <p:sp>
        <p:nvSpPr>
          <p:cNvPr id="3" name="Content Placeholder 2"/>
          <p:cNvSpPr>
            <a:spLocks noGrp="1"/>
          </p:cNvSpPr>
          <p:nvPr>
            <p:ph idx="1"/>
          </p:nvPr>
        </p:nvSpPr>
        <p:spPr>
          <a:xfrm>
            <a:off x="1207167" y="1950828"/>
            <a:ext cx="10515600" cy="4351338"/>
          </a:xfrm>
        </p:spPr>
        <p:txBody>
          <a:bodyPr>
            <a:normAutofit fontScale="92500" lnSpcReduction="20000"/>
          </a:bodyPr>
          <a:lstStyle/>
          <a:p>
            <a:pPr marL="0" indent="0">
              <a:buNone/>
            </a:pPr>
            <a:r>
              <a:rPr lang="en-GB" sz="4800" dirty="0"/>
              <a:t>                            </a:t>
            </a:r>
          </a:p>
          <a:p>
            <a:pPr marL="0" indent="0">
              <a:buNone/>
            </a:pPr>
            <a:endParaRPr lang="en-GB" sz="4800" dirty="0"/>
          </a:p>
          <a:p>
            <a:pPr marL="0" indent="0">
              <a:buNone/>
            </a:pPr>
            <a:r>
              <a:rPr lang="en-GB" sz="4800" dirty="0"/>
              <a:t>                                                   </a:t>
            </a:r>
          </a:p>
          <a:p>
            <a:pPr marL="0" indent="0">
              <a:buNone/>
            </a:pPr>
            <a:r>
              <a:rPr lang="en-GB" sz="4800" b="1" dirty="0">
                <a:solidFill>
                  <a:srgbClr val="FF0000"/>
                </a:solidFill>
                <a:latin typeface="Century Gothic" panose="020B0502020202020204" pitchFamily="34" charset="0"/>
              </a:rPr>
              <a:t>                                                                                                                  </a:t>
            </a:r>
            <a:endParaRPr lang="en-GB" sz="2400" b="1" dirty="0">
              <a:solidFill>
                <a:srgbClr val="FF0000"/>
              </a:solidFill>
              <a:latin typeface="Century Gothic" panose="020B0502020202020204" pitchFamily="34" charset="0"/>
            </a:endParaRPr>
          </a:p>
          <a:p>
            <a:pPr marL="0" indent="0">
              <a:buNone/>
            </a:pPr>
            <a:r>
              <a:rPr lang="en-GB" sz="2400" b="1" dirty="0">
                <a:solidFill>
                  <a:srgbClr val="FF0000"/>
                </a:solidFill>
                <a:latin typeface="Century Gothic" panose="020B0502020202020204" pitchFamily="34" charset="0"/>
              </a:rPr>
              <a:t>                                                                                                                   </a:t>
            </a:r>
            <a:endParaRPr lang="en-GB" sz="4800" b="1" i="1" dirty="0">
              <a:solidFill>
                <a:srgbClr val="FF0000"/>
              </a:solidFill>
              <a:latin typeface="Century Gothic" panose="020B0502020202020204" pitchFamily="34" charset="0"/>
            </a:endParaRPr>
          </a:p>
          <a:p>
            <a:pPr marL="0" indent="0">
              <a:buNone/>
            </a:pPr>
            <a:r>
              <a:rPr lang="en-GB" sz="4800" dirty="0"/>
              <a:t> </a:t>
            </a:r>
          </a:p>
          <a:p>
            <a:pPr marL="0" indent="0">
              <a:buNone/>
            </a:pPr>
            <a:r>
              <a:rPr lang="en-GB" sz="4800" dirty="0"/>
              <a:t>                           </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912" y="1306646"/>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988" y="485275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71511">
            <a:off x="8979033" y="4203563"/>
            <a:ext cx="2005986" cy="2559638"/>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0239" y="899268"/>
            <a:ext cx="3807917" cy="2103120"/>
          </a:xfrm>
          <a:prstGeom prst="rect">
            <a:avLst/>
          </a:prstGeom>
        </p:spPr>
      </p:pic>
      <p:pic>
        <p:nvPicPr>
          <p:cNvPr id="18" name="Picture 17">
            <a:extLst>
              <a:ext uri="{FF2B5EF4-FFF2-40B4-BE49-F238E27FC236}">
                <a16:creationId xmlns:a16="http://schemas.microsoft.com/office/drawing/2014/main" id="{8BD3E682-2F74-4157-A817-F093B245F3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15070" y="2632823"/>
            <a:ext cx="2103120" cy="2103120"/>
          </a:xfrm>
          <a:prstGeom prst="rect">
            <a:avLst/>
          </a:prstGeom>
        </p:spPr>
      </p:pic>
      <p:cxnSp>
        <p:nvCxnSpPr>
          <p:cNvPr id="10" name="Straight Connector 9">
            <a:extLst>
              <a:ext uri="{FF2B5EF4-FFF2-40B4-BE49-F238E27FC236}">
                <a16:creationId xmlns:a16="http://schemas.microsoft.com/office/drawing/2014/main" id="{0F08CAF8-5270-4D69-93C2-71C790A7B7DC}"/>
              </a:ext>
            </a:extLst>
          </p:cNvPr>
          <p:cNvCxnSpPr>
            <a:stCxn id="18" idx="1"/>
          </p:cNvCxnSpPr>
          <p:nvPr/>
        </p:nvCxnSpPr>
        <p:spPr>
          <a:xfrm flipH="1" flipV="1">
            <a:off x="3117415" y="3594848"/>
            <a:ext cx="1197655" cy="89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CF30FEB-C8AA-4526-83B1-B00D51CC7459}"/>
              </a:ext>
            </a:extLst>
          </p:cNvPr>
          <p:cNvCxnSpPr>
            <a:cxnSpLocks/>
          </p:cNvCxnSpPr>
          <p:nvPr/>
        </p:nvCxnSpPr>
        <p:spPr>
          <a:xfrm flipV="1">
            <a:off x="6464967" y="2353593"/>
            <a:ext cx="2443644" cy="10085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AFB90E1-3073-49CD-9959-7DE0E86CD8EC}"/>
              </a:ext>
            </a:extLst>
          </p:cNvPr>
          <p:cNvCxnSpPr>
            <a:cxnSpLocks/>
          </p:cNvCxnSpPr>
          <p:nvPr/>
        </p:nvCxnSpPr>
        <p:spPr>
          <a:xfrm flipH="1">
            <a:off x="2078960" y="4601035"/>
            <a:ext cx="2675922" cy="114230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92B2BAE-CC02-44C9-939F-BA9ED0C3FB60}"/>
              </a:ext>
            </a:extLst>
          </p:cNvPr>
          <p:cNvCxnSpPr>
            <a:cxnSpLocks/>
          </p:cNvCxnSpPr>
          <p:nvPr/>
        </p:nvCxnSpPr>
        <p:spPr>
          <a:xfrm>
            <a:off x="6030254" y="4466127"/>
            <a:ext cx="2878357" cy="856222"/>
          </a:xfrm>
          <a:prstGeom prst="line">
            <a:avLst/>
          </a:prstGeom>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7B3E6A96-71C0-4B2C-8608-1F817A1B0C1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78226" y="1526140"/>
            <a:ext cx="1654906" cy="1654906"/>
          </a:xfrm>
          <a:prstGeom prst="rect">
            <a:avLst/>
          </a:prstGeom>
        </p:spPr>
      </p:pic>
      <p:pic>
        <p:nvPicPr>
          <p:cNvPr id="30" name="Picture 29">
            <a:extLst>
              <a:ext uri="{FF2B5EF4-FFF2-40B4-BE49-F238E27FC236}">
                <a16:creationId xmlns:a16="http://schemas.microsoft.com/office/drawing/2014/main" id="{6173DDF1-C2C4-49B4-9EF3-F8F280C1B6F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28003" y="4106975"/>
            <a:ext cx="1735993" cy="1818337"/>
          </a:xfrm>
          <a:prstGeom prst="rect">
            <a:avLst/>
          </a:prstGeom>
        </p:spPr>
      </p:pic>
      <p:pic>
        <p:nvPicPr>
          <p:cNvPr id="32" name="Picture 31">
            <a:extLst>
              <a:ext uri="{FF2B5EF4-FFF2-40B4-BE49-F238E27FC236}">
                <a16:creationId xmlns:a16="http://schemas.microsoft.com/office/drawing/2014/main" id="{35032056-DCF0-43A8-A77E-090C3098749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61387" y="1311847"/>
            <a:ext cx="1857359" cy="1692593"/>
          </a:xfrm>
          <a:prstGeom prst="rect">
            <a:avLst/>
          </a:prstGeom>
        </p:spPr>
      </p:pic>
      <p:pic>
        <p:nvPicPr>
          <p:cNvPr id="36" name="Picture 35">
            <a:extLst>
              <a:ext uri="{FF2B5EF4-FFF2-40B4-BE49-F238E27FC236}">
                <a16:creationId xmlns:a16="http://schemas.microsoft.com/office/drawing/2014/main" id="{E1B44ED2-5517-43CF-8D7B-E3D7189EC88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43354" y="4356430"/>
            <a:ext cx="1639806" cy="1209357"/>
          </a:xfrm>
          <a:prstGeom prst="rect">
            <a:avLst/>
          </a:prstGeom>
        </p:spPr>
      </p:pic>
      <p:pic>
        <p:nvPicPr>
          <p:cNvPr id="38" name="Picture 37">
            <a:extLst>
              <a:ext uri="{FF2B5EF4-FFF2-40B4-BE49-F238E27FC236}">
                <a16:creationId xmlns:a16="http://schemas.microsoft.com/office/drawing/2014/main" id="{57168831-3D05-4D6A-B484-E182F607592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24383" y="3020726"/>
            <a:ext cx="1916973" cy="1256682"/>
          </a:xfrm>
          <a:prstGeom prst="rect">
            <a:avLst/>
          </a:prstGeom>
        </p:spPr>
      </p:pic>
      <p:pic>
        <p:nvPicPr>
          <p:cNvPr id="40" name="Picture 39">
            <a:extLst>
              <a:ext uri="{FF2B5EF4-FFF2-40B4-BE49-F238E27FC236}">
                <a16:creationId xmlns:a16="http://schemas.microsoft.com/office/drawing/2014/main" id="{2D88D1B1-4DCA-4000-BAE3-416E826FA93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056156" y="3022973"/>
            <a:ext cx="1657713" cy="1251573"/>
          </a:xfrm>
          <a:prstGeom prst="rect">
            <a:avLst/>
          </a:prstGeom>
        </p:spPr>
      </p:pic>
      <p:cxnSp>
        <p:nvCxnSpPr>
          <p:cNvPr id="46" name="Straight Connector 45">
            <a:extLst>
              <a:ext uri="{FF2B5EF4-FFF2-40B4-BE49-F238E27FC236}">
                <a16:creationId xmlns:a16="http://schemas.microsoft.com/office/drawing/2014/main" id="{E2AAC853-65B6-4D46-92F1-706AEE73FF0D}"/>
              </a:ext>
            </a:extLst>
          </p:cNvPr>
          <p:cNvCxnSpPr>
            <a:stCxn id="40" idx="1"/>
          </p:cNvCxnSpPr>
          <p:nvPr/>
        </p:nvCxnSpPr>
        <p:spPr>
          <a:xfrm flipH="1" flipV="1">
            <a:off x="2212848" y="3181046"/>
            <a:ext cx="843308" cy="46771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40254" y="-82160"/>
            <a:ext cx="7104926" cy="7891136"/>
          </a:xfrm>
        </p:spPr>
        <p:txBody>
          <a:bodyPr>
            <a:noAutofit/>
          </a:bodyPr>
          <a:lstStyle/>
          <a:p>
            <a:pPr marL="0" indent="0">
              <a:buNone/>
            </a:pPr>
            <a:r>
              <a:rPr lang="en-GB" b="1" dirty="0">
                <a:solidFill>
                  <a:srgbClr val="002060"/>
                </a:solidFill>
              </a:rPr>
              <a:t>a) things we own</a:t>
            </a:r>
            <a:endParaRPr lang="en-GB" dirty="0">
              <a:solidFill>
                <a:srgbClr val="002060"/>
              </a:solidFill>
            </a:endParaRPr>
          </a:p>
          <a:p>
            <a:pPr marL="0" indent="0">
              <a:buNone/>
            </a:pPr>
            <a:r>
              <a:rPr lang="en-GB" b="1" dirty="0">
                <a:solidFill>
                  <a:srgbClr val="002060"/>
                </a:solidFill>
              </a:rPr>
              <a:t>b) working not to harm the environment</a:t>
            </a:r>
            <a:endParaRPr lang="en-GB" dirty="0">
              <a:solidFill>
                <a:srgbClr val="002060"/>
              </a:solidFill>
            </a:endParaRPr>
          </a:p>
          <a:p>
            <a:pPr marL="0" indent="0">
              <a:buNone/>
            </a:pPr>
            <a:r>
              <a:rPr lang="en-GB" b="1" dirty="0">
                <a:solidFill>
                  <a:srgbClr val="002060"/>
                </a:solidFill>
              </a:rPr>
              <a:t>c) energy from wind, the sun, the ocean </a:t>
            </a:r>
          </a:p>
          <a:p>
            <a:pPr marL="0" indent="0">
              <a:buNone/>
            </a:pPr>
            <a:r>
              <a:rPr lang="en-GB" b="1" dirty="0">
                <a:solidFill>
                  <a:srgbClr val="002060"/>
                </a:solidFill>
              </a:rPr>
              <a:t>d) holding people responsible for any mistakes</a:t>
            </a:r>
          </a:p>
          <a:p>
            <a:pPr marL="0" indent="0">
              <a:buNone/>
            </a:pPr>
            <a:r>
              <a:rPr lang="en-GB" b="1" dirty="0">
                <a:solidFill>
                  <a:srgbClr val="002060"/>
                </a:solidFill>
              </a:rPr>
              <a:t>e) person who lives in  a place </a:t>
            </a:r>
          </a:p>
          <a:p>
            <a:pPr marL="0" indent="0">
              <a:buNone/>
            </a:pPr>
            <a:r>
              <a:rPr lang="en-GB" b="1" dirty="0">
                <a:solidFill>
                  <a:srgbClr val="002060"/>
                </a:solidFill>
              </a:rPr>
              <a:t>f) written agreement                 g)</a:t>
            </a:r>
          </a:p>
          <a:p>
            <a:pPr marL="0" indent="0">
              <a:buNone/>
            </a:pPr>
            <a:r>
              <a:rPr lang="en-GB" b="1" dirty="0">
                <a:solidFill>
                  <a:srgbClr val="002060"/>
                </a:solidFill>
              </a:rPr>
              <a:t>h) the system of transport, energy, communications in a city or country</a:t>
            </a:r>
          </a:p>
          <a:p>
            <a:pPr marL="0" indent="0">
              <a:buNone/>
            </a:pPr>
            <a:r>
              <a:rPr lang="en-GB" b="1" dirty="0">
                <a:solidFill>
                  <a:srgbClr val="002060"/>
                </a:solidFill>
              </a:rPr>
              <a:t>i) public vote </a:t>
            </a:r>
          </a:p>
          <a:p>
            <a:pPr marL="0" indent="0">
              <a:buNone/>
            </a:pPr>
            <a:r>
              <a:rPr lang="en-GB" b="1" dirty="0">
                <a:solidFill>
                  <a:srgbClr val="002060"/>
                </a:solidFill>
              </a:rPr>
              <a:t>j) working to look after forests, rivers, the sea, the natural world             </a:t>
            </a:r>
          </a:p>
          <a:p>
            <a:pPr marL="0" indent="0">
              <a:buNone/>
            </a:pPr>
            <a:r>
              <a:rPr lang="en-GB" b="1" dirty="0">
                <a:solidFill>
                  <a:srgbClr val="002060"/>
                </a:solidFill>
              </a:rPr>
              <a:t>k) doing something quickly and well</a:t>
            </a:r>
          </a:p>
          <a:p>
            <a:pPr marL="0" indent="0">
              <a:buNone/>
            </a:pPr>
            <a:r>
              <a:rPr lang="en-GB" b="1" dirty="0">
                <a:solidFill>
                  <a:srgbClr val="002060"/>
                </a:solidFill>
              </a:rPr>
              <a:t>l) changing energy, transport, water from the state to a company</a:t>
            </a:r>
          </a:p>
          <a:p>
            <a:pPr marL="0" indent="0">
              <a:buNone/>
            </a:pPr>
            <a:endParaRPr lang="en-GB" b="1" dirty="0"/>
          </a:p>
          <a:p>
            <a:pPr marL="571500" indent="-571500">
              <a:buAutoNum type="romanLcParenR"/>
            </a:pPr>
            <a:endParaRPr lang="en-GB" sz="3200" b="1" dirty="0"/>
          </a:p>
          <a:p>
            <a:pPr marL="0" indent="0">
              <a:buNone/>
            </a:pPr>
            <a:endParaRPr lang="en-GB" sz="3200" b="1" dirty="0"/>
          </a:p>
          <a:p>
            <a:pPr marL="0" indent="0">
              <a:buNone/>
            </a:pPr>
            <a:endParaRPr lang="en-GB" sz="3200" dirty="0"/>
          </a:p>
          <a:p>
            <a:pPr marL="0" indent="0">
              <a:buNone/>
            </a:pPr>
            <a:endParaRPr lang="en-GB" sz="3200" b="1" dirty="0"/>
          </a:p>
          <a:p>
            <a:pPr marL="742950" indent="-742950">
              <a:buFont typeface="Arial" panose="020B0604020202020204" pitchFamily="34" charset="0"/>
              <a:buAutoNum type="alphaLcParenR"/>
            </a:pPr>
            <a:endParaRPr lang="en-GB" sz="3200" b="1" dirty="0"/>
          </a:p>
          <a:p>
            <a:pPr marL="742950" indent="-742950">
              <a:buFont typeface="Arial" panose="020B0604020202020204" pitchFamily="34" charset="0"/>
              <a:buAutoNum type="alphaLcParenR"/>
            </a:pPr>
            <a:endParaRPr lang="en-GB" sz="3200" dirty="0"/>
          </a:p>
          <a:p>
            <a:pPr marL="742950" indent="-742950">
              <a:buAutoNum type="alphaLcParenR"/>
            </a:pPr>
            <a:r>
              <a:rPr lang="en-GB" sz="3000" b="1" dirty="0">
                <a:solidFill>
                  <a:srgbClr val="FF0000"/>
                </a:solidFill>
              </a:rPr>
              <a:t>t</a:t>
            </a:r>
          </a:p>
        </p:txBody>
      </p:sp>
      <p:sp>
        <p:nvSpPr>
          <p:cNvPr id="5" name="Content Placeholder 4"/>
          <p:cNvSpPr>
            <a:spLocks noGrp="1"/>
          </p:cNvSpPr>
          <p:nvPr>
            <p:ph sz="half" idx="2"/>
          </p:nvPr>
        </p:nvSpPr>
        <p:spPr>
          <a:xfrm>
            <a:off x="7345180" y="590843"/>
            <a:ext cx="4606566" cy="6105379"/>
          </a:xfrm>
        </p:spPr>
        <p:txBody>
          <a:bodyPr>
            <a:normAutofit fontScale="92500" lnSpcReduction="10000"/>
          </a:bodyPr>
          <a:lstStyle/>
          <a:p>
            <a:pPr marL="0" indent="0">
              <a:buNone/>
            </a:pPr>
            <a:r>
              <a:rPr lang="en-GB" sz="3200" b="1" dirty="0">
                <a:solidFill>
                  <a:srgbClr val="7030A0"/>
                </a:solidFill>
              </a:rPr>
              <a:t>1) privatisation</a:t>
            </a:r>
          </a:p>
          <a:p>
            <a:pPr marL="0" indent="0">
              <a:buNone/>
            </a:pPr>
            <a:r>
              <a:rPr lang="en-GB" sz="3200" b="1" dirty="0">
                <a:solidFill>
                  <a:srgbClr val="7030A0"/>
                </a:solidFill>
              </a:rPr>
              <a:t>2) contract</a:t>
            </a:r>
          </a:p>
          <a:p>
            <a:pPr marL="0" indent="0">
              <a:buNone/>
            </a:pPr>
            <a:r>
              <a:rPr lang="en-GB" sz="3200" b="1" dirty="0">
                <a:solidFill>
                  <a:srgbClr val="7030A0"/>
                </a:solidFill>
              </a:rPr>
              <a:t>3) efficient</a:t>
            </a:r>
          </a:p>
          <a:p>
            <a:pPr marL="0" indent="0">
              <a:buNone/>
            </a:pPr>
            <a:r>
              <a:rPr lang="en-GB" sz="3200" b="1" dirty="0">
                <a:solidFill>
                  <a:srgbClr val="7030A0"/>
                </a:solidFill>
              </a:rPr>
              <a:t>4) resident</a:t>
            </a:r>
          </a:p>
          <a:p>
            <a:pPr marL="0" indent="0">
              <a:buNone/>
            </a:pPr>
            <a:r>
              <a:rPr lang="en-GB" sz="3200" b="1" dirty="0">
                <a:solidFill>
                  <a:srgbClr val="7030A0"/>
                </a:solidFill>
              </a:rPr>
              <a:t>5) referendum</a:t>
            </a:r>
          </a:p>
          <a:p>
            <a:pPr marL="0" indent="0">
              <a:buNone/>
            </a:pPr>
            <a:r>
              <a:rPr lang="en-GB" sz="3200" b="1" dirty="0">
                <a:solidFill>
                  <a:srgbClr val="7030A0"/>
                </a:solidFill>
              </a:rPr>
              <a:t>6) accountability</a:t>
            </a:r>
          </a:p>
          <a:p>
            <a:pPr marL="0" indent="0">
              <a:buNone/>
            </a:pPr>
            <a:r>
              <a:rPr lang="en-GB" sz="3200" b="1" dirty="0">
                <a:solidFill>
                  <a:srgbClr val="7030A0"/>
                </a:solidFill>
              </a:rPr>
              <a:t>7) portacabin</a:t>
            </a:r>
          </a:p>
          <a:p>
            <a:pPr marL="0" indent="0">
              <a:buNone/>
            </a:pPr>
            <a:r>
              <a:rPr lang="en-GB" sz="3200" b="1" dirty="0">
                <a:solidFill>
                  <a:srgbClr val="7030A0"/>
                </a:solidFill>
              </a:rPr>
              <a:t>8) renewable energy</a:t>
            </a:r>
          </a:p>
          <a:p>
            <a:pPr marL="0" indent="0">
              <a:buNone/>
            </a:pPr>
            <a:r>
              <a:rPr lang="en-GB" sz="3200" b="1" dirty="0">
                <a:solidFill>
                  <a:srgbClr val="7030A0"/>
                </a:solidFill>
              </a:rPr>
              <a:t>9) infrastructure</a:t>
            </a:r>
          </a:p>
          <a:p>
            <a:pPr marL="0" indent="0">
              <a:buNone/>
            </a:pPr>
            <a:r>
              <a:rPr lang="en-GB" sz="3200" b="1" dirty="0">
                <a:solidFill>
                  <a:srgbClr val="7030A0"/>
                </a:solidFill>
              </a:rPr>
              <a:t>10) sustainability</a:t>
            </a:r>
          </a:p>
          <a:p>
            <a:pPr marL="0" indent="0">
              <a:buNone/>
            </a:pPr>
            <a:r>
              <a:rPr lang="en-GB" sz="3200" b="1" dirty="0">
                <a:solidFill>
                  <a:srgbClr val="7030A0"/>
                </a:solidFill>
              </a:rPr>
              <a:t>11) conservation</a:t>
            </a:r>
          </a:p>
          <a:p>
            <a:pPr marL="0" indent="0">
              <a:buNone/>
            </a:pPr>
            <a:r>
              <a:rPr lang="en-GB" sz="3200" b="1" dirty="0">
                <a:solidFill>
                  <a:srgbClr val="7030A0"/>
                </a:solidFill>
              </a:rPr>
              <a:t>12) property</a:t>
            </a:r>
          </a:p>
        </p:txBody>
      </p:sp>
      <p:sp>
        <p:nvSpPr>
          <p:cNvPr id="8" name="Title 7">
            <a:extLst>
              <a:ext uri="{FF2B5EF4-FFF2-40B4-BE49-F238E27FC236}">
                <a16:creationId xmlns:a16="http://schemas.microsoft.com/office/drawing/2014/main" id="{301B9A7A-2809-4D22-A7F3-CA68281DBABC}"/>
              </a:ext>
            </a:extLst>
          </p:cNvPr>
          <p:cNvSpPr>
            <a:spLocks noGrp="1"/>
          </p:cNvSpPr>
          <p:nvPr>
            <p:ph type="title"/>
          </p:nvPr>
        </p:nvSpPr>
        <p:spPr>
          <a:xfrm rot="10800000" flipV="1">
            <a:off x="6437376" y="-259080"/>
            <a:ext cx="6108192" cy="960120"/>
          </a:xfrm>
        </p:spPr>
        <p:txBody>
          <a:bodyPr>
            <a:normAutofit fontScale="90000"/>
          </a:bodyPr>
          <a:lstStyle/>
          <a:p>
            <a:r>
              <a:rPr lang="en-GB" b="1" dirty="0">
                <a:solidFill>
                  <a:srgbClr val="FF0000"/>
                </a:solidFill>
              </a:rPr>
              <a:t>Match </a:t>
            </a:r>
            <a:r>
              <a:rPr lang="en-GB" b="1" dirty="0">
                <a:solidFill>
                  <a:srgbClr val="002060"/>
                </a:solidFill>
              </a:rPr>
              <a:t>meanings</a:t>
            </a:r>
            <a:r>
              <a:rPr lang="en-GB" b="1" dirty="0">
                <a:solidFill>
                  <a:srgbClr val="FF0000"/>
                </a:solidFill>
              </a:rPr>
              <a:t> and </a:t>
            </a:r>
            <a:r>
              <a:rPr lang="en-GB" b="1" dirty="0">
                <a:solidFill>
                  <a:srgbClr val="7030A0"/>
                </a:solidFill>
              </a:rPr>
              <a:t>words</a:t>
            </a:r>
            <a:r>
              <a:rPr lang="en-GB" b="1" dirty="0">
                <a:solidFill>
                  <a:srgbClr val="FF0000"/>
                </a:solidFill>
              </a:rPr>
              <a:t>:</a:t>
            </a:r>
          </a:p>
        </p:txBody>
      </p:sp>
      <p:pic>
        <p:nvPicPr>
          <p:cNvPr id="6" name="Picture 5">
            <a:extLst>
              <a:ext uri="{FF2B5EF4-FFF2-40B4-BE49-F238E27FC236}">
                <a16:creationId xmlns:a16="http://schemas.microsoft.com/office/drawing/2014/main" id="{110ACC1E-49D5-4CEF-A67D-BEE7F7F02E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6569" y="1973109"/>
            <a:ext cx="1661614" cy="1150348"/>
          </a:xfrm>
          <a:prstGeom prst="rect">
            <a:avLst/>
          </a:prstGeom>
        </p:spPr>
      </p:pic>
      <p:pic>
        <p:nvPicPr>
          <p:cNvPr id="10" name="Picture 9">
            <a:extLst>
              <a:ext uri="{FF2B5EF4-FFF2-40B4-BE49-F238E27FC236}">
                <a16:creationId xmlns:a16="http://schemas.microsoft.com/office/drawing/2014/main" id="{7BBE5D3C-9BBB-4668-AC83-07AD404673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36977" y="1012986"/>
            <a:ext cx="1455891" cy="1455891"/>
          </a:xfrm>
          <a:prstGeom prst="rect">
            <a:avLst/>
          </a:prstGeom>
        </p:spPr>
      </p:pic>
    </p:spTree>
    <p:extLst>
      <p:ext uri="{BB962C8B-B14F-4D97-AF65-F5344CB8AC3E}">
        <p14:creationId xmlns:p14="http://schemas.microsoft.com/office/powerpoint/2010/main" val="2464459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876A9-84AA-4846-9FB6-A00BCA87F784}"/>
              </a:ext>
            </a:extLst>
          </p:cNvPr>
          <p:cNvSpPr>
            <a:spLocks noGrp="1"/>
          </p:cNvSpPr>
          <p:nvPr>
            <p:ph type="title"/>
          </p:nvPr>
        </p:nvSpPr>
        <p:spPr>
          <a:xfrm>
            <a:off x="838200" y="365125"/>
            <a:ext cx="10515600" cy="768731"/>
          </a:xfrm>
        </p:spPr>
        <p:txBody>
          <a:bodyPr>
            <a:normAutofit fontScale="90000"/>
          </a:bodyPr>
          <a:lstStyle/>
          <a:p>
            <a:r>
              <a:rPr lang="en-GB" b="1" dirty="0" err="1">
                <a:solidFill>
                  <a:srgbClr val="FF0000"/>
                </a:solidFill>
              </a:rPr>
              <a:t>Wordbuilding</a:t>
            </a:r>
            <a:r>
              <a:rPr lang="en-GB" b="1" dirty="0">
                <a:solidFill>
                  <a:srgbClr val="FF0000"/>
                </a:solidFill>
              </a:rPr>
              <a:t> – put the </a:t>
            </a:r>
            <a:r>
              <a:rPr lang="en-GB" b="1" i="1" dirty="0">
                <a:solidFill>
                  <a:srgbClr val="7030A0"/>
                </a:solidFill>
              </a:rPr>
              <a:t>letters</a:t>
            </a:r>
            <a:r>
              <a:rPr lang="en-GB" b="1" dirty="0">
                <a:solidFill>
                  <a:srgbClr val="FF0000"/>
                </a:solidFill>
              </a:rPr>
              <a:t> in the right order:</a:t>
            </a:r>
          </a:p>
        </p:txBody>
      </p:sp>
      <p:sp>
        <p:nvSpPr>
          <p:cNvPr id="3" name="Content Placeholder 2">
            <a:extLst>
              <a:ext uri="{FF2B5EF4-FFF2-40B4-BE49-F238E27FC236}">
                <a16:creationId xmlns:a16="http://schemas.microsoft.com/office/drawing/2014/main" id="{21215AA6-DEE3-4B5B-9B56-CF22EE4AB222}"/>
              </a:ext>
            </a:extLst>
          </p:cNvPr>
          <p:cNvSpPr>
            <a:spLocks noGrp="1"/>
          </p:cNvSpPr>
          <p:nvPr>
            <p:ph idx="1"/>
          </p:nvPr>
        </p:nvSpPr>
        <p:spPr>
          <a:xfrm>
            <a:off x="838200" y="932688"/>
            <a:ext cx="11067288" cy="5925312"/>
          </a:xfrm>
        </p:spPr>
        <p:txBody>
          <a:bodyPr>
            <a:noAutofit/>
          </a:bodyPr>
          <a:lstStyle/>
          <a:p>
            <a:pPr marL="0" indent="0">
              <a:buNone/>
            </a:pPr>
            <a:r>
              <a:rPr lang="en-GB" sz="4000" b="1" dirty="0">
                <a:solidFill>
                  <a:srgbClr val="FF0000"/>
                </a:solidFill>
              </a:rPr>
              <a:t>verb			noun			abstract noun</a:t>
            </a:r>
          </a:p>
          <a:p>
            <a:pPr marL="0" indent="0">
              <a:buNone/>
            </a:pPr>
            <a:endParaRPr lang="en-GB" sz="4000" dirty="0"/>
          </a:p>
          <a:p>
            <a:pPr marL="0" indent="0">
              <a:buNone/>
            </a:pPr>
            <a:r>
              <a:rPr lang="en-GB" sz="4000" dirty="0"/>
              <a:t>own                        </a:t>
            </a:r>
            <a:r>
              <a:rPr lang="en-GB" sz="4000" b="1" i="1" dirty="0" err="1">
                <a:solidFill>
                  <a:srgbClr val="7030A0"/>
                </a:solidFill>
              </a:rPr>
              <a:t>ronwe</a:t>
            </a:r>
            <a:r>
              <a:rPr lang="en-GB" sz="4000" b="1" i="1" dirty="0">
                <a:solidFill>
                  <a:srgbClr val="7030A0"/>
                </a:solidFill>
              </a:rPr>
              <a:t>                     </a:t>
            </a:r>
            <a:r>
              <a:rPr lang="en-GB" sz="4000" b="1" i="1" dirty="0" err="1">
                <a:solidFill>
                  <a:srgbClr val="7030A0"/>
                </a:solidFill>
              </a:rPr>
              <a:t>ponhiwers</a:t>
            </a:r>
            <a:endParaRPr lang="en-GB" sz="4000" b="1" i="1" dirty="0">
              <a:solidFill>
                <a:srgbClr val="7030A0"/>
              </a:solidFill>
            </a:endParaRPr>
          </a:p>
          <a:p>
            <a:pPr marL="0" indent="0">
              <a:buNone/>
            </a:pPr>
            <a:endParaRPr lang="en-GB" sz="4000" dirty="0"/>
          </a:p>
          <a:p>
            <a:pPr marL="0" indent="0">
              <a:buNone/>
            </a:pPr>
            <a:r>
              <a:rPr lang="en-GB" sz="4000" b="1" dirty="0">
                <a:solidFill>
                  <a:srgbClr val="FF0000"/>
                </a:solidFill>
              </a:rPr>
              <a:t>adjective	        verb			abstract noun</a:t>
            </a:r>
            <a:r>
              <a:rPr lang="en-GB" sz="4000" dirty="0"/>
              <a:t>	</a:t>
            </a:r>
          </a:p>
          <a:p>
            <a:pPr marL="0" indent="0">
              <a:buNone/>
            </a:pPr>
            <a:r>
              <a:rPr lang="en-GB" sz="4000" dirty="0"/>
              <a:t>private                   </a:t>
            </a:r>
            <a:r>
              <a:rPr lang="en-GB" sz="4000" b="1" i="1" dirty="0" err="1">
                <a:solidFill>
                  <a:srgbClr val="7030A0"/>
                </a:solidFill>
              </a:rPr>
              <a:t>seripvati</a:t>
            </a:r>
            <a:r>
              <a:rPr lang="en-GB" sz="4000" b="1" i="1" dirty="0">
                <a:solidFill>
                  <a:srgbClr val="7030A0"/>
                </a:solidFill>
              </a:rPr>
              <a:t>                 </a:t>
            </a:r>
            <a:r>
              <a:rPr lang="en-GB" sz="4000" b="1" i="1" dirty="0" err="1">
                <a:solidFill>
                  <a:srgbClr val="7030A0"/>
                </a:solidFill>
              </a:rPr>
              <a:t>npriasaovtio</a:t>
            </a:r>
            <a:endParaRPr lang="en-GB" sz="4000" b="1" i="1" dirty="0">
              <a:solidFill>
                <a:srgbClr val="7030A0"/>
              </a:solidFill>
            </a:endParaRPr>
          </a:p>
          <a:p>
            <a:pPr marL="0" indent="0">
              <a:buNone/>
            </a:pPr>
            <a:endParaRPr lang="en-GB" sz="4000" dirty="0"/>
          </a:p>
          <a:p>
            <a:pPr marL="0" indent="0">
              <a:buNone/>
            </a:pPr>
            <a:r>
              <a:rPr lang="en-GB" sz="4000" dirty="0"/>
              <a:t>national                </a:t>
            </a:r>
            <a:r>
              <a:rPr lang="en-GB" sz="4000" b="1" i="1" dirty="0" err="1">
                <a:solidFill>
                  <a:srgbClr val="7030A0"/>
                </a:solidFill>
              </a:rPr>
              <a:t>anitnoalsie</a:t>
            </a:r>
            <a:r>
              <a:rPr lang="en-GB" sz="4000" b="1" dirty="0">
                <a:solidFill>
                  <a:srgbClr val="7030A0"/>
                </a:solidFill>
              </a:rPr>
              <a:t>             </a:t>
            </a:r>
            <a:r>
              <a:rPr lang="en-GB" sz="4000" b="1" i="1" dirty="0" err="1">
                <a:solidFill>
                  <a:srgbClr val="7030A0"/>
                </a:solidFill>
              </a:rPr>
              <a:t>nlitaoianastino</a:t>
            </a:r>
            <a:endParaRPr lang="en-GB" sz="4000" b="1" i="1" dirty="0">
              <a:solidFill>
                <a:srgbClr val="7030A0"/>
              </a:solidFill>
            </a:endParaRPr>
          </a:p>
        </p:txBody>
      </p:sp>
      <p:pic>
        <p:nvPicPr>
          <p:cNvPr id="4" name="Picture 3">
            <a:extLst>
              <a:ext uri="{FF2B5EF4-FFF2-40B4-BE49-F238E27FC236}">
                <a16:creationId xmlns:a16="http://schemas.microsoft.com/office/drawing/2014/main" id="{D970DCD9-388E-4435-90EF-A4FE0C890F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35249" y="205950"/>
            <a:ext cx="837101" cy="837101"/>
          </a:xfrm>
          <a:prstGeom prst="rect">
            <a:avLst/>
          </a:prstGeom>
        </p:spPr>
      </p:pic>
    </p:spTree>
    <p:extLst>
      <p:ext uri="{BB962C8B-B14F-4D97-AF65-F5344CB8AC3E}">
        <p14:creationId xmlns:p14="http://schemas.microsoft.com/office/powerpoint/2010/main" val="786167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C9D5A-9990-4979-82D0-607335FDD7F7}"/>
              </a:ext>
            </a:extLst>
          </p:cNvPr>
          <p:cNvSpPr>
            <a:spLocks noGrp="1"/>
          </p:cNvSpPr>
          <p:nvPr>
            <p:ph type="title"/>
          </p:nvPr>
        </p:nvSpPr>
        <p:spPr>
          <a:xfrm>
            <a:off x="838200" y="212726"/>
            <a:ext cx="10515600" cy="823595"/>
          </a:xfrm>
        </p:spPr>
        <p:txBody>
          <a:bodyPr/>
          <a:lstStyle/>
          <a:p>
            <a:r>
              <a:rPr lang="en-GB" b="1" dirty="0">
                <a:solidFill>
                  <a:srgbClr val="002060"/>
                </a:solidFill>
              </a:rPr>
              <a:t>Where you live…</a:t>
            </a:r>
          </a:p>
        </p:txBody>
      </p:sp>
      <p:sp>
        <p:nvSpPr>
          <p:cNvPr id="3" name="Content Placeholder 2">
            <a:extLst>
              <a:ext uri="{FF2B5EF4-FFF2-40B4-BE49-F238E27FC236}">
                <a16:creationId xmlns:a16="http://schemas.microsoft.com/office/drawing/2014/main" id="{AE848438-CC9D-44E9-A931-249ED29B72B2}"/>
              </a:ext>
            </a:extLst>
          </p:cNvPr>
          <p:cNvSpPr>
            <a:spLocks noGrp="1"/>
          </p:cNvSpPr>
          <p:nvPr>
            <p:ph idx="1"/>
          </p:nvPr>
        </p:nvSpPr>
        <p:spPr>
          <a:xfrm>
            <a:off x="441960" y="1325880"/>
            <a:ext cx="11353800" cy="5319394"/>
          </a:xfrm>
        </p:spPr>
        <p:txBody>
          <a:bodyPr>
            <a:normAutofit/>
          </a:bodyPr>
          <a:lstStyle/>
          <a:p>
            <a:pPr marL="0" indent="0">
              <a:buNone/>
            </a:pPr>
            <a:r>
              <a:rPr lang="en-GB" sz="5400" b="1" dirty="0">
                <a:solidFill>
                  <a:srgbClr val="002060"/>
                </a:solidFill>
              </a:rPr>
              <a:t>In your area which of these are in public ownership and which are run by private companies?</a:t>
            </a:r>
          </a:p>
          <a:p>
            <a:pPr marL="0" indent="0">
              <a:buNone/>
            </a:pPr>
            <a:r>
              <a:rPr lang="en-GB" sz="5400" b="1" dirty="0">
                <a:solidFill>
                  <a:srgbClr val="002060"/>
                </a:solidFill>
              </a:rPr>
              <a:t>a) buses    b) trains   c) water   </a:t>
            </a:r>
          </a:p>
          <a:p>
            <a:pPr marL="0" indent="0">
              <a:buNone/>
            </a:pPr>
            <a:r>
              <a:rPr lang="en-GB" sz="5400" b="1" dirty="0">
                <a:solidFill>
                  <a:srgbClr val="002060"/>
                </a:solidFill>
              </a:rPr>
              <a:t>d) healthcare     e)electricity     f) gas</a:t>
            </a:r>
          </a:p>
          <a:p>
            <a:pPr marL="0" indent="0">
              <a:buNone/>
            </a:pPr>
            <a:r>
              <a:rPr lang="en-GB" sz="5400" b="1" dirty="0">
                <a:solidFill>
                  <a:srgbClr val="002060"/>
                </a:solidFill>
              </a:rPr>
              <a:t>g) prisons   h) telephones</a:t>
            </a:r>
          </a:p>
          <a:p>
            <a:pPr marL="514350" indent="-514350">
              <a:buAutoNum type="arabicParenR"/>
            </a:pPr>
            <a:endParaRPr lang="en-GB" b="1" dirty="0"/>
          </a:p>
          <a:p>
            <a:pPr marL="514350" indent="-514350">
              <a:buAutoNum type="arabicParenR"/>
            </a:pPr>
            <a:endParaRPr lang="en-GB" b="1" dirty="0"/>
          </a:p>
          <a:p>
            <a:pPr marL="0" indent="0">
              <a:buNone/>
            </a:pPr>
            <a:endParaRPr lang="en-GB" dirty="0"/>
          </a:p>
        </p:txBody>
      </p:sp>
      <p:pic>
        <p:nvPicPr>
          <p:cNvPr id="5" name="Picture 4">
            <a:extLst>
              <a:ext uri="{FF2B5EF4-FFF2-40B4-BE49-F238E27FC236}">
                <a16:creationId xmlns:a16="http://schemas.microsoft.com/office/drawing/2014/main" id="{32D4AB79-B290-4A4B-B140-F1719242D5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3576" y="323089"/>
            <a:ext cx="1426464" cy="1426464"/>
          </a:xfrm>
          <a:prstGeom prst="rect">
            <a:avLst/>
          </a:prstGeom>
        </p:spPr>
      </p:pic>
    </p:spTree>
    <p:extLst>
      <p:ext uri="{BB962C8B-B14F-4D97-AF65-F5344CB8AC3E}">
        <p14:creationId xmlns:p14="http://schemas.microsoft.com/office/powerpoint/2010/main" val="1471430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F19C97-657E-40AE-B350-05515CFE6622}"/>
              </a:ext>
            </a:extLst>
          </p:cNvPr>
          <p:cNvSpPr>
            <a:spLocks noGrp="1"/>
          </p:cNvSpPr>
          <p:nvPr>
            <p:ph idx="1"/>
          </p:nvPr>
        </p:nvSpPr>
        <p:spPr>
          <a:xfrm>
            <a:off x="838200" y="655320"/>
            <a:ext cx="10515600" cy="6035040"/>
          </a:xfrm>
        </p:spPr>
        <p:txBody>
          <a:bodyPr>
            <a:normAutofit lnSpcReduction="10000"/>
          </a:bodyPr>
          <a:lstStyle/>
          <a:p>
            <a:pPr marL="0" indent="0">
              <a:buNone/>
            </a:pPr>
            <a:endParaRPr lang="en-GB" sz="4400" b="1" dirty="0">
              <a:solidFill>
                <a:srgbClr val="002060"/>
              </a:solidFill>
            </a:endParaRPr>
          </a:p>
          <a:p>
            <a:pPr marL="0" indent="0">
              <a:buNone/>
            </a:pPr>
            <a:endParaRPr lang="en-GB" sz="4400" b="1" dirty="0">
              <a:solidFill>
                <a:srgbClr val="002060"/>
              </a:solidFill>
            </a:endParaRPr>
          </a:p>
          <a:p>
            <a:pPr marL="0" indent="0">
              <a:buNone/>
            </a:pPr>
            <a:r>
              <a:rPr lang="en-GB" sz="4400" b="1" dirty="0">
                <a:solidFill>
                  <a:srgbClr val="002060"/>
                </a:solidFill>
              </a:rPr>
              <a:t>What are the advantages and disadvantages of</a:t>
            </a:r>
          </a:p>
          <a:p>
            <a:pPr marL="514350" indent="-514350">
              <a:buAutoNum type="alphaLcParenR"/>
            </a:pPr>
            <a:r>
              <a:rPr lang="en-GB" sz="4400" b="1" dirty="0">
                <a:solidFill>
                  <a:srgbClr val="002060"/>
                </a:solidFill>
              </a:rPr>
              <a:t>a privatised energy company?</a:t>
            </a:r>
          </a:p>
          <a:p>
            <a:pPr marL="514350" indent="-514350">
              <a:buAutoNum type="alphaLcParenR"/>
            </a:pPr>
            <a:r>
              <a:rPr lang="en-GB" sz="4400" b="1" dirty="0">
                <a:solidFill>
                  <a:srgbClr val="002060"/>
                </a:solidFill>
              </a:rPr>
              <a:t>an energy company in public ownership?</a:t>
            </a:r>
          </a:p>
          <a:p>
            <a:pPr marL="0" indent="0">
              <a:buNone/>
            </a:pPr>
            <a:endParaRPr lang="en-GB" sz="4400" b="1" dirty="0">
              <a:solidFill>
                <a:srgbClr val="002060"/>
              </a:solidFill>
            </a:endParaRPr>
          </a:p>
          <a:p>
            <a:pPr marL="0" indent="0">
              <a:buNone/>
            </a:pPr>
            <a:r>
              <a:rPr lang="en-GB" sz="4400" b="1" dirty="0">
                <a:solidFill>
                  <a:srgbClr val="002060"/>
                </a:solidFill>
              </a:rPr>
              <a:t>Consider the service, the prices, what it would be like working for them.</a:t>
            </a:r>
          </a:p>
          <a:p>
            <a:pPr marL="514350" indent="-514350">
              <a:buAutoNum type="arabicParenR"/>
            </a:pPr>
            <a:endParaRPr lang="en-GB" dirty="0"/>
          </a:p>
          <a:p>
            <a:pPr marL="514350" indent="-514350">
              <a:buAutoNum type="arabicParenR"/>
            </a:pPr>
            <a:endParaRPr lang="en-GB" dirty="0"/>
          </a:p>
        </p:txBody>
      </p:sp>
      <p:sp>
        <p:nvSpPr>
          <p:cNvPr id="7" name="Title 6">
            <a:extLst>
              <a:ext uri="{FF2B5EF4-FFF2-40B4-BE49-F238E27FC236}">
                <a16:creationId xmlns:a16="http://schemas.microsoft.com/office/drawing/2014/main" id="{5FEDFE62-CC96-41B7-BE35-762B2B540739}"/>
              </a:ext>
            </a:extLst>
          </p:cNvPr>
          <p:cNvSpPr>
            <a:spLocks noGrp="1"/>
          </p:cNvSpPr>
          <p:nvPr>
            <p:ph type="title"/>
          </p:nvPr>
        </p:nvSpPr>
        <p:spPr/>
        <p:txBody>
          <a:bodyPr/>
          <a:lstStyle/>
          <a:p>
            <a:r>
              <a:rPr lang="en-GB" b="1" dirty="0">
                <a:solidFill>
                  <a:srgbClr val="002060"/>
                </a:solidFill>
              </a:rPr>
              <a:t>What do you think…?</a:t>
            </a:r>
          </a:p>
        </p:txBody>
      </p:sp>
      <p:pic>
        <p:nvPicPr>
          <p:cNvPr id="8" name="Picture 7">
            <a:extLst>
              <a:ext uri="{FF2B5EF4-FFF2-40B4-BE49-F238E27FC236}">
                <a16:creationId xmlns:a16="http://schemas.microsoft.com/office/drawing/2014/main" id="{2467ADE8-C8C3-4A34-86B7-AFA44BED4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6360" y="194278"/>
            <a:ext cx="1667256" cy="1667256"/>
          </a:xfrm>
          <a:prstGeom prst="rect">
            <a:avLst/>
          </a:prstGeom>
        </p:spPr>
      </p:pic>
    </p:spTree>
    <p:extLst>
      <p:ext uri="{BB962C8B-B14F-4D97-AF65-F5344CB8AC3E}">
        <p14:creationId xmlns:p14="http://schemas.microsoft.com/office/powerpoint/2010/main" val="2854280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F4BB1-8C57-4F8D-9E6F-FF7A9E715BF6}"/>
              </a:ext>
            </a:extLst>
          </p:cNvPr>
          <p:cNvSpPr>
            <a:spLocks noGrp="1"/>
          </p:cNvSpPr>
          <p:nvPr>
            <p:ph type="title"/>
          </p:nvPr>
        </p:nvSpPr>
        <p:spPr>
          <a:xfrm>
            <a:off x="838200" y="365125"/>
            <a:ext cx="10515600" cy="1134491"/>
          </a:xfrm>
        </p:spPr>
        <p:txBody>
          <a:bodyPr>
            <a:normAutofit fontScale="90000"/>
          </a:bodyPr>
          <a:lstStyle/>
          <a:p>
            <a:r>
              <a:rPr lang="en-GB" b="1" dirty="0">
                <a:solidFill>
                  <a:srgbClr val="002060"/>
                </a:solidFill>
              </a:rPr>
              <a:t>Public or private ownership? Sort these into which you think they belong:</a:t>
            </a:r>
          </a:p>
        </p:txBody>
      </p:sp>
      <p:sp>
        <p:nvSpPr>
          <p:cNvPr id="3" name="Content Placeholder 2">
            <a:extLst>
              <a:ext uri="{FF2B5EF4-FFF2-40B4-BE49-F238E27FC236}">
                <a16:creationId xmlns:a16="http://schemas.microsoft.com/office/drawing/2014/main" id="{71590905-5F05-4469-8168-0826DB2571E8}"/>
              </a:ext>
            </a:extLst>
          </p:cNvPr>
          <p:cNvSpPr>
            <a:spLocks noGrp="1"/>
          </p:cNvSpPr>
          <p:nvPr>
            <p:ph idx="1"/>
          </p:nvPr>
        </p:nvSpPr>
        <p:spPr>
          <a:xfrm>
            <a:off x="402336" y="1499616"/>
            <a:ext cx="11521440" cy="4993259"/>
          </a:xfrm>
        </p:spPr>
        <p:txBody>
          <a:bodyPr>
            <a:normAutofit fontScale="77500" lnSpcReduction="20000"/>
          </a:bodyPr>
          <a:lstStyle/>
          <a:p>
            <a:pPr marL="0" indent="0">
              <a:buNone/>
            </a:pPr>
            <a:r>
              <a:rPr lang="en-GB" sz="5100" b="1" dirty="0">
                <a:solidFill>
                  <a:srgbClr val="7030A0"/>
                </a:solidFill>
              </a:rPr>
              <a:t>                                                          Public            Private</a:t>
            </a:r>
          </a:p>
          <a:p>
            <a:pPr marL="0" indent="0">
              <a:buNone/>
            </a:pPr>
            <a:r>
              <a:rPr lang="en-GB" sz="5100" b="1" dirty="0">
                <a:solidFill>
                  <a:srgbClr val="7030A0"/>
                </a:solidFill>
              </a:rPr>
              <a:t>1) job losses</a:t>
            </a:r>
          </a:p>
          <a:p>
            <a:pPr marL="0" indent="0">
              <a:buNone/>
            </a:pPr>
            <a:r>
              <a:rPr lang="en-GB" sz="5100" b="1" dirty="0">
                <a:solidFill>
                  <a:srgbClr val="7030A0"/>
                </a:solidFill>
              </a:rPr>
              <a:t>2) higher bills</a:t>
            </a:r>
          </a:p>
          <a:p>
            <a:pPr marL="0" indent="0">
              <a:buNone/>
            </a:pPr>
            <a:r>
              <a:rPr lang="en-GB" sz="5100" b="1" dirty="0">
                <a:solidFill>
                  <a:srgbClr val="7030A0"/>
                </a:solidFill>
              </a:rPr>
              <a:t>3) poor service</a:t>
            </a:r>
          </a:p>
          <a:p>
            <a:pPr marL="0" indent="0">
              <a:buNone/>
            </a:pPr>
            <a:r>
              <a:rPr lang="en-GB" sz="5100" b="1" dirty="0">
                <a:solidFill>
                  <a:srgbClr val="7030A0"/>
                </a:solidFill>
              </a:rPr>
              <a:t>4) efficient</a:t>
            </a:r>
          </a:p>
          <a:p>
            <a:pPr marL="0" indent="0">
              <a:buNone/>
            </a:pPr>
            <a:r>
              <a:rPr lang="en-GB" sz="5100" b="1" dirty="0">
                <a:solidFill>
                  <a:srgbClr val="7030A0"/>
                </a:solidFill>
              </a:rPr>
              <a:t>5) fair prices for poorer people</a:t>
            </a:r>
          </a:p>
          <a:p>
            <a:pPr marL="0" indent="0">
              <a:buNone/>
            </a:pPr>
            <a:r>
              <a:rPr lang="en-GB" sz="5100" b="1" dirty="0">
                <a:solidFill>
                  <a:srgbClr val="7030A0"/>
                </a:solidFill>
              </a:rPr>
              <a:t>6) democratic</a:t>
            </a:r>
          </a:p>
          <a:p>
            <a:pPr marL="0" indent="0">
              <a:buNone/>
            </a:pPr>
            <a:r>
              <a:rPr lang="en-GB" sz="5100" b="1" dirty="0">
                <a:solidFill>
                  <a:srgbClr val="7030A0"/>
                </a:solidFill>
              </a:rPr>
              <a:t>7) interest in profits</a:t>
            </a:r>
          </a:p>
          <a:p>
            <a:pPr marL="0" indent="0">
              <a:buNone/>
            </a:pPr>
            <a:r>
              <a:rPr lang="en-GB" sz="5100" b="1" dirty="0">
                <a:solidFill>
                  <a:srgbClr val="7030A0"/>
                </a:solidFill>
              </a:rPr>
              <a:t>8) sustainability</a:t>
            </a:r>
          </a:p>
          <a:p>
            <a:pPr marL="0" indent="0">
              <a:buNone/>
            </a:pPr>
            <a:endParaRPr lang="en-GB" dirty="0"/>
          </a:p>
          <a:p>
            <a:pPr marL="0" indent="0">
              <a:buNone/>
            </a:pPr>
            <a:endParaRPr lang="en-GB" dirty="0"/>
          </a:p>
          <a:p>
            <a:pPr marL="0" indent="0">
              <a:buNone/>
            </a:pPr>
            <a:endParaRPr lang="en-GB" dirty="0"/>
          </a:p>
        </p:txBody>
      </p:sp>
      <p:pic>
        <p:nvPicPr>
          <p:cNvPr id="11" name="Picture 10">
            <a:extLst>
              <a:ext uri="{FF2B5EF4-FFF2-40B4-BE49-F238E27FC236}">
                <a16:creationId xmlns:a16="http://schemas.microsoft.com/office/drawing/2014/main" id="{5CA33352-904E-4CD7-884F-BE1BDB46E3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48412" y="1226587"/>
            <a:ext cx="780752" cy="780752"/>
          </a:xfrm>
          <a:prstGeom prst="rect">
            <a:avLst/>
          </a:prstGeom>
        </p:spPr>
      </p:pic>
      <p:pic>
        <p:nvPicPr>
          <p:cNvPr id="12" name="Picture 11">
            <a:extLst>
              <a:ext uri="{FF2B5EF4-FFF2-40B4-BE49-F238E27FC236}">
                <a16:creationId xmlns:a16="http://schemas.microsoft.com/office/drawing/2014/main" id="{1F804326-ACA3-4F15-A062-B080883F5E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21036" y="1137245"/>
            <a:ext cx="780752" cy="780752"/>
          </a:xfrm>
          <a:prstGeom prst="rect">
            <a:avLst/>
          </a:prstGeom>
        </p:spPr>
      </p:pic>
      <p:pic>
        <p:nvPicPr>
          <p:cNvPr id="13" name="Picture 12">
            <a:extLst>
              <a:ext uri="{FF2B5EF4-FFF2-40B4-BE49-F238E27FC236}">
                <a16:creationId xmlns:a16="http://schemas.microsoft.com/office/drawing/2014/main" id="{661638E2-2C85-4AA4-A3D1-AEE0220472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1822" y="4944089"/>
            <a:ext cx="1374648" cy="1374648"/>
          </a:xfrm>
          <a:prstGeom prst="rect">
            <a:avLst/>
          </a:prstGeom>
        </p:spPr>
      </p:pic>
    </p:spTree>
    <p:extLst>
      <p:ext uri="{BB962C8B-B14F-4D97-AF65-F5344CB8AC3E}">
        <p14:creationId xmlns:p14="http://schemas.microsoft.com/office/powerpoint/2010/main" val="420739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08F29-118F-4346-8F0C-2D1CE250D45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ABDB96A-0F47-4C77-8CF9-F26DDE236FD9}"/>
              </a:ext>
            </a:extLst>
          </p:cNvPr>
          <p:cNvSpPr>
            <a:spLocks noGrp="1"/>
          </p:cNvSpPr>
          <p:nvPr>
            <p:ph idx="1"/>
          </p:nvPr>
        </p:nvSpPr>
        <p:spPr/>
        <p:txBody>
          <a:bodyPr>
            <a:normAutofit/>
          </a:bodyPr>
          <a:lstStyle/>
          <a:p>
            <a:pPr marL="0" indent="0">
              <a:buNone/>
            </a:pPr>
            <a:r>
              <a:rPr lang="en-GB" sz="6600" dirty="0">
                <a:solidFill>
                  <a:srgbClr val="002060"/>
                </a:solidFill>
              </a:rPr>
              <a:t>Now read and check…</a:t>
            </a:r>
          </a:p>
        </p:txBody>
      </p:sp>
      <p:pic>
        <p:nvPicPr>
          <p:cNvPr id="4" name="Picture 3">
            <a:extLst>
              <a:ext uri="{FF2B5EF4-FFF2-40B4-BE49-F238E27FC236}">
                <a16:creationId xmlns:a16="http://schemas.microsoft.com/office/drawing/2014/main" id="{D70D5948-40ED-47CB-BD1E-F58EE148F2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6616" y="3429000"/>
            <a:ext cx="2103120" cy="2103120"/>
          </a:xfrm>
          <a:prstGeom prst="rect">
            <a:avLst/>
          </a:prstGeom>
        </p:spPr>
      </p:pic>
    </p:spTree>
    <p:extLst>
      <p:ext uri="{BB962C8B-B14F-4D97-AF65-F5344CB8AC3E}">
        <p14:creationId xmlns:p14="http://schemas.microsoft.com/office/powerpoint/2010/main" val="1212438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A1243-80EE-4745-AF37-32D2486EF20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8DC2E33-6531-4135-A784-35BBD413BAC1}"/>
              </a:ext>
            </a:extLst>
          </p:cNvPr>
          <p:cNvSpPr>
            <a:spLocks noGrp="1"/>
          </p:cNvSpPr>
          <p:nvPr>
            <p:ph idx="1"/>
          </p:nvPr>
        </p:nvSpPr>
        <p:spPr>
          <a:xfrm>
            <a:off x="201168" y="128016"/>
            <a:ext cx="11832336" cy="6565391"/>
          </a:xfrm>
        </p:spPr>
        <p:txBody>
          <a:bodyPr>
            <a:normAutofit fontScale="92500" lnSpcReduction="10000"/>
          </a:bodyPr>
          <a:lstStyle/>
          <a:p>
            <a:pPr marL="0" indent="0">
              <a:buNone/>
            </a:pPr>
            <a:r>
              <a:rPr lang="en-GB" sz="3000" b="1" dirty="0"/>
              <a:t>United States: water </a:t>
            </a:r>
          </a:p>
          <a:p>
            <a:pPr marL="0" indent="0">
              <a:buNone/>
            </a:pPr>
            <a:r>
              <a:rPr lang="en-GB" sz="3000" b="1" dirty="0"/>
              <a:t>It may be a surprise but water in the US is mainly in public hands, with 86 per cent of the population served by public providers. And between 2000 and 2015, private water companies lost 169 contracts to city governments. </a:t>
            </a:r>
          </a:p>
          <a:p>
            <a:pPr marL="0" indent="0">
              <a:buNone/>
            </a:pPr>
            <a:r>
              <a:rPr lang="en-GB" sz="3000" b="1" dirty="0"/>
              <a:t>One of the biggest private companies was United Water, a subsidiary of the big French company, Suez. It lost the $428 million contract it had for 20 years from 1999 to manage Atlanta’s water. What was the result of United Water’s management? Job losses, rising bills, and general disrepair and the city lost billions because of inefficient metering and billing. </a:t>
            </a:r>
          </a:p>
          <a:p>
            <a:pPr marL="0" indent="0">
              <a:buNone/>
            </a:pPr>
            <a:r>
              <a:rPr lang="en-GB" sz="3000" b="1" dirty="0"/>
              <a:t>In 2003 the City Council took the difficult job of managing this resource in an area where there is very little water. There have been ups and downs but the public service now manages to treat 70 per cent of all waste water for re-use. It has brought down water use by more than 10 per cent and this with a population increase of a million new residents. The billing system means those who use more pay more, and those on low incomes pay less. </a:t>
            </a:r>
          </a:p>
          <a:p>
            <a:pPr marL="0" indent="0">
              <a:buNone/>
            </a:pPr>
            <a:r>
              <a:rPr lang="en-GB" sz="3000" b="1" dirty="0"/>
              <a:t>Another programme has resulted in changing 125,000 toilets which wasted water to new efficient toilets</a:t>
            </a:r>
          </a:p>
          <a:p>
            <a:endParaRPr lang="en-GB" dirty="0"/>
          </a:p>
        </p:txBody>
      </p:sp>
    </p:spTree>
    <p:extLst>
      <p:ext uri="{BB962C8B-B14F-4D97-AF65-F5344CB8AC3E}">
        <p14:creationId xmlns:p14="http://schemas.microsoft.com/office/powerpoint/2010/main" val="4292209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8885</TotalTime>
  <Words>1744</Words>
  <Application>Microsoft Office PowerPoint</Application>
  <PresentationFormat>Widescreen</PresentationFormat>
  <Paragraphs>142</Paragraphs>
  <Slides>17</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People against privatisation?</vt:lpstr>
      <vt:lpstr>    This lesson:</vt:lpstr>
      <vt:lpstr>Match meanings and words:</vt:lpstr>
      <vt:lpstr>Wordbuilding – put the letters in the right order:</vt:lpstr>
      <vt:lpstr>Where you live…</vt:lpstr>
      <vt:lpstr>What do you think…?</vt:lpstr>
      <vt:lpstr>Public or private ownership? Sort these into which you think they belong: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Interview</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300</cp:revision>
  <cp:lastPrinted>2017-12-13T12:05:11Z</cp:lastPrinted>
  <dcterms:created xsi:type="dcterms:W3CDTF">2017-07-24T14:08:12Z</dcterms:created>
  <dcterms:modified xsi:type="dcterms:W3CDTF">2018-05-19T14:27:52Z</dcterms:modified>
</cp:coreProperties>
</file>